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sldIdLst>
    <p:sldId id="256" r:id="rId5"/>
    <p:sldId id="2206" r:id="rId6"/>
    <p:sldId id="268" r:id="rId7"/>
    <p:sldId id="2242" r:id="rId8"/>
    <p:sldId id="2243" r:id="rId9"/>
    <p:sldId id="2204" r:id="rId10"/>
    <p:sldId id="2244" r:id="rId11"/>
    <p:sldId id="2245" r:id="rId12"/>
    <p:sldId id="1786" r:id="rId13"/>
    <p:sldId id="1788" r:id="rId14"/>
    <p:sldId id="1789" r:id="rId15"/>
    <p:sldId id="2197" r:id="rId16"/>
    <p:sldId id="2205" r:id="rId17"/>
    <p:sldId id="2149" r:id="rId18"/>
    <p:sldId id="2208" r:id="rId19"/>
    <p:sldId id="2209" r:id="rId20"/>
    <p:sldId id="2211" r:id="rId21"/>
    <p:sldId id="2210" r:id="rId22"/>
    <p:sldId id="2212" r:id="rId23"/>
    <p:sldId id="2214" r:id="rId24"/>
    <p:sldId id="2215" r:id="rId25"/>
    <p:sldId id="2216" r:id="rId26"/>
    <p:sldId id="2218" r:id="rId27"/>
    <p:sldId id="2221" r:id="rId28"/>
    <p:sldId id="2220" r:id="rId29"/>
    <p:sldId id="2219" r:id="rId30"/>
    <p:sldId id="2217" r:id="rId31"/>
    <p:sldId id="2222" r:id="rId32"/>
    <p:sldId id="2223" r:id="rId33"/>
    <p:sldId id="2224" r:id="rId34"/>
    <p:sldId id="2225" r:id="rId35"/>
    <p:sldId id="2226" r:id="rId36"/>
    <p:sldId id="2227" r:id="rId37"/>
    <p:sldId id="2228" r:id="rId38"/>
    <p:sldId id="2229" r:id="rId39"/>
    <p:sldId id="257" r:id="rId40"/>
    <p:sldId id="258" r:id="rId41"/>
    <p:sldId id="2230" r:id="rId42"/>
    <p:sldId id="2231" r:id="rId43"/>
    <p:sldId id="2232" r:id="rId44"/>
    <p:sldId id="2233" r:id="rId45"/>
    <p:sldId id="2234" r:id="rId46"/>
    <p:sldId id="2235" r:id="rId47"/>
    <p:sldId id="2239" r:id="rId48"/>
    <p:sldId id="2238" r:id="rId49"/>
    <p:sldId id="2241" r:id="rId50"/>
    <p:sldId id="2240" r:id="rId5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47A785-FBD8-E05B-4464-98F67845BEA2}" v="661" dt="2025-03-06T09:40:39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DECD1-63DD-4FF0-B019-D90B38C96CFA}" type="datetimeFigureOut">
              <a:t>3/14/2025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25C4A-C202-4CF1-BCB4-8F7578A2117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47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AFEC695-763F-7D81-3583-2A4ECF5EA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F8F4A09-CEB4-4C43-FEF8-BA1F8C280E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D8BDE6A0-9CC8-5E80-034A-1EF8FBDAF8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985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A5436F90-B0FB-8C76-2782-97C9BCEE6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88CD17B3-90DF-0718-6BB9-EE3F6BB96F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ECCC4633-0B5D-0355-6401-EF338A8068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226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7FC02AA5-8169-4ED7-8F0E-4F5DB3EA76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5254FC73-702A-45CF-85F9-6D0E9F6A1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/>
              <a:t>Photo (Heart): </a:t>
            </a:r>
            <a:r>
              <a:rPr lang="en-GB" altLang="en-US"/>
              <a:t>© </a:t>
            </a:r>
            <a:r>
              <a:rPr lang="en-GB" altLang="en-US" err="1"/>
              <a:t>istock</a:t>
            </a:r>
            <a:r>
              <a:rPr lang="en-GB" altLang="en-US"/>
              <a:t> Photo</a:t>
            </a:r>
          </a:p>
          <a:p>
            <a:endParaRPr lang="en-GB" altLang="en-US"/>
          </a:p>
          <a:p>
            <a:endParaRPr lang="en-GB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530FC985-21E6-41A5-8F29-E55107D85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B11321-DF23-44E3-8EE4-6F0D64B8F1CF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C38C98EC-9F55-43B5-B396-5B4790BD5A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0B26D962-37C2-441D-8F1A-DD2FA942B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/>
              <a:t>Photo: </a:t>
            </a:r>
            <a:r>
              <a:rPr lang="en-GB" altLang="en-US"/>
              <a:t>© PE Resources Bank</a:t>
            </a:r>
            <a:endParaRPr lang="en-US" altLang="en-US" b="1"/>
          </a:p>
          <a:p>
            <a:endParaRPr lang="en-GB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F3B92C5C-CE80-4667-B040-11D587E51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632E80-B0A9-45AE-8EAA-E0CC376BE74B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B217D5BE-B43B-4CE7-A9FC-8C46B0CCFE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FC28C717-CBF7-471F-A18B-08DDAA36C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5B6AA13C-17A3-409F-B1E8-8E2B50E14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9DEB56-C79A-42E1-B401-B193992B7961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uPjn7jldR9I" TargetMode="External"/><Relationship Id="rId4" Type="http://schemas.openxmlformats.org/officeDocument/2006/relationships/hyperlink" Target="https://www.youtube.com/watch?v=nwYx62e2VJ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BTEC Sport - Revision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Component 3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7D0A6531-085B-4DE4-82B6-CAB060A4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83" y="1662149"/>
            <a:ext cx="7410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alt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Borg scale </a:t>
            </a: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simple method of </a:t>
            </a:r>
            <a:r>
              <a:rPr lang="en-GB" alt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 perceived </a:t>
            </a:r>
            <a:br>
              <a:rPr lang="en-GB" alt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exertion (RPE) </a:t>
            </a: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is used to measure a performer's level of intensity during exercise.</a:t>
            </a:r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84FCD73F-7FDC-4CD3-85DB-C4019325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83" y="5168014"/>
            <a:ext cx="74105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exercise, the Borg scale is used to assign numbers to how you feel about the exercise undertaken.</a:t>
            </a:r>
          </a:p>
        </p:txBody>
      </p:sp>
      <p:grpSp>
        <p:nvGrpSpPr>
          <p:cNvPr id="51205" name="Group 1">
            <a:extLst>
              <a:ext uri="{FF2B5EF4-FFF2-40B4-BE49-F238E27FC236}">
                <a16:creationId xmlns:a16="http://schemas.microsoft.com/office/drawing/2014/main" id="{F20E3C5B-0707-4ACC-AFA3-DB7CC4390B11}"/>
              </a:ext>
            </a:extLst>
          </p:cNvPr>
          <p:cNvGrpSpPr>
            <a:grpSpLocks/>
          </p:cNvGrpSpPr>
          <p:nvPr/>
        </p:nvGrpSpPr>
        <p:grpSpPr bwMode="auto">
          <a:xfrm>
            <a:off x="8388626" y="0"/>
            <a:ext cx="3803374" cy="6857999"/>
            <a:chOff x="5364088" y="534150"/>
            <a:chExt cx="2887736" cy="5736679"/>
          </a:xfrm>
        </p:grpSpPr>
        <p:pic>
          <p:nvPicPr>
            <p:cNvPr id="51206" name="Picture 6" descr="C:\Documents and Settings\School\My Documents\My Pictures\borg scale.png">
              <a:extLst>
                <a:ext uri="{FF2B5EF4-FFF2-40B4-BE49-F238E27FC236}">
                  <a16:creationId xmlns:a16="http://schemas.microsoft.com/office/drawing/2014/main" id="{ABD8AB63-89E7-408D-9202-4C864AC65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534150"/>
              <a:ext cx="2887736" cy="573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7" name="Rectangle 6">
              <a:extLst>
                <a:ext uri="{FF2B5EF4-FFF2-40B4-BE49-F238E27FC236}">
                  <a16:creationId xmlns:a16="http://schemas.microsoft.com/office/drawing/2014/main" id="{D266EA40-51E9-441D-A1D4-7C7618314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5068" y="601255"/>
              <a:ext cx="13199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Borg scale 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995FC47-5F82-4526-B18D-DDAF45E2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/>
              <a:t>Rate of Perceived Exertion</a:t>
            </a:r>
            <a:endParaRPr lang="en-GB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84AF27E0-76FA-487A-B99C-B3A0DF698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21710" r="17672" b="20759"/>
          <a:stretch/>
        </p:blipFill>
        <p:spPr>
          <a:xfrm>
            <a:off x="5184250" y="2762946"/>
            <a:ext cx="2671638" cy="24050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6784B1-D7DC-4DDD-AC03-903980BE4AE4}"/>
              </a:ext>
            </a:extLst>
          </p:cNvPr>
          <p:cNvSpPr/>
          <p:nvPr/>
        </p:nvSpPr>
        <p:spPr>
          <a:xfrm>
            <a:off x="8296862" y="1032087"/>
            <a:ext cx="90446" cy="5335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DAC9BD65-78AB-48C6-B975-B1C320D94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83" y="1545196"/>
            <a:ext cx="104593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Rating of perceived exertion (RPE) can also be used to predict heart rate. The following equation is used: 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52CD849C-A95A-4C25-B2B3-EBD874971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428" y="2699963"/>
            <a:ext cx="3683268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400">
                <a:latin typeface="Calibri" panose="020F0502020204030204" pitchFamily="34" charset="0"/>
                <a:cs typeface="Calibri" panose="020F0502020204030204" pitchFamily="34" charset="0"/>
              </a:rPr>
              <a:t>RPE x 10 = Heart Rate (BPM)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5E3D7BD-3DD6-45A5-94D0-F4B9D81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/>
              <a:t>Rate of Perceived Exertion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8D05EC-353B-4346-B7A3-28D84E941A60}"/>
              </a:ext>
            </a:extLst>
          </p:cNvPr>
          <p:cNvSpPr txBox="1">
            <a:spLocks/>
          </p:cNvSpPr>
          <p:nvPr/>
        </p:nvSpPr>
        <p:spPr>
          <a:xfrm rot="16200000">
            <a:off x="-900311" y="3830523"/>
            <a:ext cx="3751884" cy="686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PAUSE: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THIS</a:t>
            </a:r>
            <a:endParaRPr lang="en-US" altLang="en-GB" sz="240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75DBF413-A8FA-443F-9168-0BA36FD7A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172" y="4110528"/>
            <a:ext cx="710969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10 star jumps on the spot. What is your RPE and estimated heart rate?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35 star jumps and repeat the process of RPE and heart rate calculation.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508630F-8E3E-4F72-A52C-273E6D40E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14116" r="28000" b="13884"/>
          <a:stretch/>
        </p:blipFill>
        <p:spPr>
          <a:xfrm>
            <a:off x="8940358" y="2044749"/>
            <a:ext cx="2536259" cy="39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4EA1-91C0-4A9F-A969-86983F13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highlight>
                  <a:srgbClr val="FF00FF"/>
                </a:highlight>
              </a:rPr>
              <a:t>1 Rep MAX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15 Rep Max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F9F976-D0FD-44AF-8124-783CC8F0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83" y="1708678"/>
            <a:ext cx="10402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Repetition Maximum (1RM) – This is the maximum weight an individual can lift in a given exercise.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8339C-E74B-4230-8EFB-598AFB30C436}"/>
              </a:ext>
            </a:extLst>
          </p:cNvPr>
          <p:cNvSpPr txBox="1"/>
          <p:nvPr/>
        </p:nvSpPr>
        <p:spPr>
          <a:xfrm>
            <a:off x="715383" y="3117997"/>
            <a:ext cx="4357549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>
                <a:highlight>
                  <a:srgbClr val="FF00FF"/>
                </a:highlight>
                <a:latin typeface="Calibri"/>
                <a:ea typeface="Calibri"/>
                <a:cs typeface="Calibri"/>
              </a:rPr>
              <a:t>The 1RM test is most commonly used by strength and conditioning coaches to assess strength capacities, strength imbalances and to evaluate the effectiveness of a training programme.</a:t>
            </a:r>
          </a:p>
        </p:txBody>
      </p:sp>
      <p:pic>
        <p:nvPicPr>
          <p:cNvPr id="8" name="Picture 7" descr="A picture containing person, outdoor, sport&#10;&#10;Description automatically generated">
            <a:extLst>
              <a:ext uri="{FF2B5EF4-FFF2-40B4-BE49-F238E27FC236}">
                <a16:creationId xmlns:a16="http://schemas.microsoft.com/office/drawing/2014/main" id="{A027F131-2DDE-4606-B140-65D0E0CA4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64" y="2304225"/>
            <a:ext cx="3255008" cy="3670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CB333-BDE6-7CAC-CF4A-C6207429BD76}"/>
              </a:ext>
            </a:extLst>
          </p:cNvPr>
          <p:cNvSpPr txBox="1"/>
          <p:nvPr/>
        </p:nvSpPr>
        <p:spPr>
          <a:xfrm>
            <a:off x="5072555" y="2543503"/>
            <a:ext cx="274320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highlight>
                  <a:srgbClr val="FFFF00"/>
                </a:highlight>
                <a:latin typeface="Calibri"/>
              </a:rPr>
              <a:t>15 Repetition Maximum (15 RM) – This is the optimum weight that an individual can lift 15 times in a given exercise. This will improve muscular endurance.</a:t>
            </a:r>
            <a:endParaRPr lang="en-GB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033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1A0E-A39F-0C0C-ECCA-7A1D502E3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8218"/>
            <a:ext cx="9144000" cy="2387600"/>
          </a:xfrm>
        </p:spPr>
        <p:txBody>
          <a:bodyPr>
            <a:normAutofit/>
          </a:bodyPr>
          <a:lstStyle/>
          <a:p>
            <a:r>
              <a:rPr lang="en-GB" sz="6000"/>
              <a:t>Learning Aim B - </a:t>
            </a:r>
            <a:br>
              <a:rPr lang="en-GB" sz="6000"/>
            </a:br>
            <a:r>
              <a:rPr lang="en-GB" sz="3600" cap="all">
                <a:ea typeface="+mj-lt"/>
                <a:cs typeface="+mj-lt"/>
              </a:rPr>
              <a:t>INVESTIGATE FITNESS TESTING TO DETERMINE FITNESS LEVELS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68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486E-91AB-4D5B-9692-6495F5902624}"/>
              </a:ext>
            </a:extLst>
          </p:cNvPr>
          <p:cNvSpPr txBox="1">
            <a:spLocks/>
          </p:cNvSpPr>
          <p:nvPr/>
        </p:nvSpPr>
        <p:spPr>
          <a:xfrm>
            <a:off x="670123" y="490588"/>
            <a:ext cx="11380109" cy="686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altLang="en-GB" sz="3600"/>
              <a:t>PRE-TEST PROCEDURES</a:t>
            </a:r>
            <a:endParaRPr lang="en-US" altLang="en-GB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824F9-D907-4A57-A937-FD13E0D93700}"/>
              </a:ext>
            </a:extLst>
          </p:cNvPr>
          <p:cNvSpPr txBox="1"/>
          <p:nvPr/>
        </p:nvSpPr>
        <p:spPr>
          <a:xfrm>
            <a:off x="711198" y="1651001"/>
            <a:ext cx="106512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coach should consider the following points when setting up and carrying out fitness tests on a athlete: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870DABB-325A-433D-B793-14699F35D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87" y="2956302"/>
            <a:ext cx="4445896" cy="26776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informed consent</a:t>
            </a:r>
          </a:p>
          <a:p>
            <a:pPr marL="571500" indent="-5715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of equipment </a:t>
            </a:r>
          </a:p>
          <a:p>
            <a:pPr marL="571500" indent="-5715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completed Physical Activity Readiness Questionnaire (PAR-Q)</a:t>
            </a:r>
          </a:p>
          <a:p>
            <a:pPr marL="571500" indent="-5715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 pre fitness test check</a:t>
            </a:r>
          </a:p>
        </p:txBody>
      </p:sp>
      <p:pic>
        <p:nvPicPr>
          <p:cNvPr id="4" name="Picture 3" descr="A person writing on a book&#10;&#10;Description automatically generated with low confidence">
            <a:extLst>
              <a:ext uri="{FF2B5EF4-FFF2-40B4-BE49-F238E27FC236}">
                <a16:creationId xmlns:a16="http://schemas.microsoft.com/office/drawing/2014/main" id="{3397B402-8399-4267-9CF1-0B2FEABC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5" y="2310038"/>
            <a:ext cx="5478448" cy="36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3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486E-91AB-4D5B-9692-6495F5902624}"/>
              </a:ext>
            </a:extLst>
          </p:cNvPr>
          <p:cNvSpPr txBox="1">
            <a:spLocks/>
          </p:cNvSpPr>
          <p:nvPr/>
        </p:nvSpPr>
        <p:spPr>
          <a:xfrm>
            <a:off x="670123" y="490588"/>
            <a:ext cx="11380109" cy="68610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GB" altLang="en-GB" sz="3600"/>
              <a:t>Validity, Reliability, Practicality of Fitness tests</a:t>
            </a:r>
            <a:endParaRPr lang="en-US" altLang="en-GB" sz="360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870DABB-325A-433D-B793-14699F35D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13" y="1542915"/>
            <a:ext cx="4445896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GB" sz="24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Validity </a:t>
            </a:r>
            <a:r>
              <a:rPr lang="en-GB" sz="2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is whether the test measures what it's supposed to measure. E.g. 30m Sprint test DOES test speed for a sprinter</a:t>
            </a:r>
            <a:endParaRPr lang="en-GB" sz="2400" b="1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1F2B189-6DAC-E2C6-849A-68FF44FFE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634" y="1542915"/>
            <a:ext cx="4445896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GB" sz="24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Practicality</a:t>
            </a:r>
            <a:r>
              <a:rPr lang="en-GB" sz="2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is the quality of being effective or suitable. E.g. Cost, Time taken, How many people can participate at once. 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BA5B24-600A-DA70-B353-9078DB6F0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055" y="4087012"/>
            <a:ext cx="4445896" cy="19389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en-GB" sz="2400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Reliability </a:t>
            </a:r>
            <a:r>
              <a:rPr lang="en-GB" sz="2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is a question of whether the test is accurate. It is important to ensure that the procedure is correctly maintained for all to obtain consistency.</a:t>
            </a:r>
            <a:endParaRPr lang="en-GB"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091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1CB5F8-2FA4-EB80-E478-8D9181AAC5BD}"/>
              </a:ext>
            </a:extLst>
          </p:cNvPr>
          <p:cNvSpPr txBox="1"/>
          <p:nvPr/>
        </p:nvSpPr>
        <p:spPr>
          <a:xfrm>
            <a:off x="781878" y="649356"/>
            <a:ext cx="99258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/>
              <a:t>Fitness Tests: Aerobic Endurance- VO2 Max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CCFE2-C8BB-D997-AD6C-5301E7A672E4}"/>
              </a:ext>
            </a:extLst>
          </p:cNvPr>
          <p:cNvSpPr txBox="1"/>
          <p:nvPr/>
        </p:nvSpPr>
        <p:spPr>
          <a:xfrm>
            <a:off x="954156" y="1855304"/>
            <a:ext cx="1083482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MULTI STAGE FITNESS TEST                                             YO </a:t>
            </a:r>
            <a:r>
              <a:rPr lang="en-GB" err="1"/>
              <a:t>YO</a:t>
            </a:r>
            <a:r>
              <a:rPr lang="en-GB"/>
              <a:t> TEST   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5" name="Picture 4" descr="Beam trainer | Beep test distance">
            <a:extLst>
              <a:ext uri="{FF2B5EF4-FFF2-40B4-BE49-F238E27FC236}">
                <a16:creationId xmlns:a16="http://schemas.microsoft.com/office/drawing/2014/main" id="{CDE1A0D6-251F-DD79-1F39-DF5D7FD9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84" y="2316257"/>
            <a:ext cx="5462868" cy="3068170"/>
          </a:xfrm>
          <a:prstGeom prst="rect">
            <a:avLst/>
          </a:prstGeom>
        </p:spPr>
      </p:pic>
      <p:pic>
        <p:nvPicPr>
          <p:cNvPr id="6" name="Picture 5" descr="The yo yo intermittent recovery tests">
            <a:extLst>
              <a:ext uri="{FF2B5EF4-FFF2-40B4-BE49-F238E27FC236}">
                <a16:creationId xmlns:a16="http://schemas.microsoft.com/office/drawing/2014/main" id="{AED0CDA6-1899-92A3-9251-51C78E7D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15" y="2143278"/>
            <a:ext cx="6076950" cy="3419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6E991F-E8EC-81F9-E0A1-FF908B0EE6EB}"/>
              </a:ext>
            </a:extLst>
          </p:cNvPr>
          <p:cNvSpPr txBox="1"/>
          <p:nvPr/>
        </p:nvSpPr>
        <p:spPr>
          <a:xfrm>
            <a:off x="9048044" y="575733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HONDA ODD SHAPED BALL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DE5AF-906D-DA74-A46B-557BDBF6F512}"/>
              </a:ext>
            </a:extLst>
          </p:cNvPr>
          <p:cNvSpPr txBox="1"/>
          <p:nvPr/>
        </p:nvSpPr>
        <p:spPr>
          <a:xfrm>
            <a:off x="953911" y="575733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Wayfair UK | GYOW 4.0 | Category Living Room | 15" | 16x9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6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1CB5F8-2FA4-EB80-E478-8D9181AAC5BD}"/>
              </a:ext>
            </a:extLst>
          </p:cNvPr>
          <p:cNvSpPr txBox="1"/>
          <p:nvPr/>
        </p:nvSpPr>
        <p:spPr>
          <a:xfrm>
            <a:off x="781878" y="649356"/>
            <a:ext cx="99258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/>
              <a:t>Fitness Tests: Aerobic Endurance- VO2 Max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CCFE2-C8BB-D997-AD6C-5301E7A672E4}"/>
              </a:ext>
            </a:extLst>
          </p:cNvPr>
          <p:cNvSpPr txBox="1"/>
          <p:nvPr/>
        </p:nvSpPr>
        <p:spPr>
          <a:xfrm>
            <a:off x="1003104" y="1554352"/>
            <a:ext cx="1083482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HARVARD STEP TEST             12 MINUTE COOPER (RUN OR SWIM)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3" name="Picture 2" descr="Tes Kebugaran Jasmani - Pengertian, Jenis, Manfaat, Hakekat">
            <a:extLst>
              <a:ext uri="{FF2B5EF4-FFF2-40B4-BE49-F238E27FC236}">
                <a16:creationId xmlns:a16="http://schemas.microsoft.com/office/drawing/2014/main" id="{FAC2E021-7ABB-BAC0-77D5-237D9805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5" y="2475731"/>
            <a:ext cx="4514850" cy="3381375"/>
          </a:xfrm>
          <a:prstGeom prst="rect">
            <a:avLst/>
          </a:prstGeom>
        </p:spPr>
      </p:pic>
      <p:pic>
        <p:nvPicPr>
          <p:cNvPr id="7" name="Picture 6" descr="Cooper test: The most accurate VO2 max self-test. Run your best time!">
            <a:extLst>
              <a:ext uri="{FF2B5EF4-FFF2-40B4-BE49-F238E27FC236}">
                <a16:creationId xmlns:a16="http://schemas.microsoft.com/office/drawing/2014/main" id="{CF02C3CE-5101-CFB1-3689-12588273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" r="98" b="311"/>
          <a:stretch/>
        </p:blipFill>
        <p:spPr>
          <a:xfrm>
            <a:off x="5963692" y="2474178"/>
            <a:ext cx="5314662" cy="29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Muscular Endurance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766006" y="2400888"/>
            <a:ext cx="922351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/>
              <a:t>One Minute Press Up Test (upper body)</a:t>
            </a:r>
          </a:p>
          <a:p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One Minute Sit Up Test (abdominals)</a:t>
            </a:r>
          </a:p>
          <a:p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Timed Plank Test (core endurance)</a:t>
            </a:r>
          </a:p>
        </p:txBody>
      </p:sp>
    </p:spTree>
    <p:extLst>
      <p:ext uri="{BB962C8B-B14F-4D97-AF65-F5344CB8AC3E}">
        <p14:creationId xmlns:p14="http://schemas.microsoft.com/office/powerpoint/2010/main" val="162085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8EED2-11FD-EADF-F3A4-9B2DADBF1483}"/>
              </a:ext>
            </a:extLst>
          </p:cNvPr>
          <p:cNvSpPr txBox="1"/>
          <p:nvPr/>
        </p:nvSpPr>
        <p:spPr>
          <a:xfrm>
            <a:off x="1046922" y="834887"/>
            <a:ext cx="94885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Flexibility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3CCC2-76A8-DC4A-96A8-18FFF5CDE3C4}"/>
              </a:ext>
            </a:extLst>
          </p:cNvPr>
          <p:cNvSpPr txBox="1"/>
          <p:nvPr/>
        </p:nvSpPr>
        <p:spPr>
          <a:xfrm>
            <a:off x="1205948" y="1868556"/>
            <a:ext cx="94885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Sit &amp; Reach Test</a:t>
            </a:r>
          </a:p>
        </p:txBody>
      </p:sp>
      <p:pic>
        <p:nvPicPr>
          <p:cNvPr id="4" name="Picture 3" descr="The Sit and Reach Test: Benefits &amp; Normative Data – Sport Science Insider">
            <a:extLst>
              <a:ext uri="{FF2B5EF4-FFF2-40B4-BE49-F238E27FC236}">
                <a16:creationId xmlns:a16="http://schemas.microsoft.com/office/drawing/2014/main" id="{4FDCF31D-9EE4-FB78-DA81-5F9CDB55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46" y="2692964"/>
            <a:ext cx="6819901" cy="3352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C8B41-84F6-329C-B800-E90C6AD90124}"/>
              </a:ext>
            </a:extLst>
          </p:cNvPr>
          <p:cNvSpPr txBox="1"/>
          <p:nvPr/>
        </p:nvSpPr>
        <p:spPr>
          <a:xfrm>
            <a:off x="8587409" y="2226365"/>
            <a:ext cx="310100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Also:</a:t>
            </a:r>
            <a:endParaRPr lang="en-US" sz="2800"/>
          </a:p>
          <a:p>
            <a:pPr marL="285750" indent="-285750">
              <a:buFont typeface="Arial"/>
              <a:buChar char="•"/>
            </a:pPr>
            <a:r>
              <a:rPr lang="en-GB" sz="2800"/>
              <a:t> Calf Flexibility Test</a:t>
            </a:r>
          </a:p>
          <a:p>
            <a:pPr marL="285750" indent="-285750">
              <a:buFont typeface="Arial"/>
              <a:buChar char="•"/>
            </a:pPr>
            <a:r>
              <a:rPr lang="en-GB" sz="2800"/>
              <a:t>Shoulder Flexibility Test</a:t>
            </a:r>
          </a:p>
        </p:txBody>
      </p:sp>
    </p:spTree>
    <p:extLst>
      <p:ext uri="{BB962C8B-B14F-4D97-AF65-F5344CB8AC3E}">
        <p14:creationId xmlns:p14="http://schemas.microsoft.com/office/powerpoint/2010/main" val="320570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AF38-4454-E538-3226-D6706048F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Learning Aim A -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7B16-885F-38E7-E0B4-7EBE5099E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cap="all">
                <a:ea typeface="+mn-lt"/>
                <a:cs typeface="+mn-lt"/>
              </a:rPr>
              <a:t>EXPLORE THE IMPORTANCE OF FITNESS FOR SPORTS PERFORMANCE</a:t>
            </a:r>
            <a:endParaRPr lang="en-GB" sz="3600" cap="all"/>
          </a:p>
        </p:txBody>
      </p:sp>
    </p:spTree>
    <p:extLst>
      <p:ext uri="{BB962C8B-B14F-4D97-AF65-F5344CB8AC3E}">
        <p14:creationId xmlns:p14="http://schemas.microsoft.com/office/powerpoint/2010/main" val="330968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Speed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802877" y="2155082"/>
            <a:ext cx="1006540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/>
              <a:t>30m Sprint Test- Standard</a:t>
            </a:r>
            <a:endParaRPr lang="en-US"/>
          </a:p>
          <a:p>
            <a:pPr marL="457200" indent="-457200">
              <a:buFont typeface="Arial"/>
              <a:buChar char="•"/>
            </a:pPr>
            <a:endParaRPr lang="en-GB" sz="3200"/>
          </a:p>
          <a:p>
            <a:pPr marL="457200" indent="-457200">
              <a:buFont typeface="Arial"/>
              <a:buChar char="•"/>
            </a:pPr>
            <a:endParaRPr lang="en-GB" sz="3200"/>
          </a:p>
          <a:p>
            <a:endParaRPr lang="en-GB" sz="3200"/>
          </a:p>
          <a:p>
            <a:endParaRPr lang="en-GB" sz="3200"/>
          </a:p>
          <a:p>
            <a:pPr marL="457200" indent="-457200">
              <a:buFont typeface="Arial"/>
              <a:buChar char="•"/>
            </a:pPr>
            <a:r>
              <a:rPr lang="en-GB" sz="3200"/>
              <a:t>30m </a:t>
            </a:r>
            <a:r>
              <a:rPr lang="en-GB" sz="3200" b="1"/>
              <a:t>FLYING</a:t>
            </a:r>
            <a:r>
              <a:rPr lang="en-GB" sz="3200"/>
              <a:t> Sprint Test- Running Start (performers run 30m before the timer starts)</a:t>
            </a:r>
          </a:p>
        </p:txBody>
      </p:sp>
      <p:pic>
        <p:nvPicPr>
          <p:cNvPr id="4" name="Picture 3" descr="Graphic representation of 30m sprint running test. | Download ...">
            <a:extLst>
              <a:ext uri="{FF2B5EF4-FFF2-40B4-BE49-F238E27FC236}">
                <a16:creationId xmlns:a16="http://schemas.microsoft.com/office/drawing/2014/main" id="{28B6EBC1-55EF-735F-619E-7F013A326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646" y="2739558"/>
            <a:ext cx="6270763" cy="18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Muscular Strength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766006" y="2400888"/>
            <a:ext cx="9223513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/>
              <a:t>Grip Dynamometer (grip strength)</a:t>
            </a:r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One rep max test (maximum muscle strength)</a:t>
            </a:r>
            <a:endParaRPr lang="en-GB"/>
          </a:p>
        </p:txBody>
      </p:sp>
      <p:pic>
        <p:nvPicPr>
          <p:cNvPr id="4" name="Picture 3" descr="Digital Hand Dynamometer Grip Strength Measurement Meter Auto Capturing ...">
            <a:extLst>
              <a:ext uri="{FF2B5EF4-FFF2-40B4-BE49-F238E27FC236}">
                <a16:creationId xmlns:a16="http://schemas.microsoft.com/office/drawing/2014/main" id="{257A8BF5-899E-550F-22E2-ECEAD6E8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938" y="1555195"/>
            <a:ext cx="3754694" cy="37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4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Body composition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766006" y="2400888"/>
            <a:ext cx="922351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/>
              <a:t>BMI- </a:t>
            </a:r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BIA- electrodes attached to right ankle and wrist</a:t>
            </a:r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Waist to hip ratio- divide waist measurement by hip measurement</a:t>
            </a:r>
          </a:p>
        </p:txBody>
      </p:sp>
      <p:pic>
        <p:nvPicPr>
          <p:cNvPr id="4" name="Picture 3" descr="Bmi Math Formula">
            <a:extLst>
              <a:ext uri="{FF2B5EF4-FFF2-40B4-BE49-F238E27FC236}">
                <a16:creationId xmlns:a16="http://schemas.microsoft.com/office/drawing/2014/main" id="{9664654C-84E4-8F49-95DF-81F7D3FB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270" y="1793311"/>
            <a:ext cx="3690784" cy="12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Agility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907345" y="1860114"/>
            <a:ext cx="990562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/>
              <a:t>Illinois run test                                                          T Test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</p:txBody>
      </p:sp>
      <p:pic>
        <p:nvPicPr>
          <p:cNvPr id="4" name="Picture 3" descr="Illinois agility test (IAT) procedures. | Download Scientific Diagram">
            <a:extLst>
              <a:ext uri="{FF2B5EF4-FFF2-40B4-BE49-F238E27FC236}">
                <a16:creationId xmlns:a16="http://schemas.microsoft.com/office/drawing/2014/main" id="{63215A3F-2561-6AB2-4B60-5385B863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2" t="1840" r="20778" b="204"/>
          <a:stretch/>
        </p:blipFill>
        <p:spPr>
          <a:xfrm>
            <a:off x="701124" y="2758408"/>
            <a:ext cx="3664682" cy="2939023"/>
          </a:xfrm>
          <a:prstGeom prst="rect">
            <a:avLst/>
          </a:prstGeom>
        </p:spPr>
      </p:pic>
      <p:pic>
        <p:nvPicPr>
          <p:cNvPr id="5" name="Picture 4" descr="Agility T Test">
            <a:extLst>
              <a:ext uri="{FF2B5EF4-FFF2-40B4-BE49-F238E27FC236}">
                <a16:creationId xmlns:a16="http://schemas.microsoft.com/office/drawing/2014/main" id="{E46096AE-82A9-986D-07B7-640D1839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010" y="2490019"/>
            <a:ext cx="45148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18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Balance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766006" y="2400888"/>
            <a:ext cx="92235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/>
              <a:t>Stork Stand Test                                Y Balance Test</a:t>
            </a:r>
            <a:endParaRPr lang="en-US"/>
          </a:p>
        </p:txBody>
      </p:sp>
      <p:pic>
        <p:nvPicPr>
          <p:cNvPr id="4" name="Picture 3" descr="Standing Stork Test">
            <a:extLst>
              <a:ext uri="{FF2B5EF4-FFF2-40B4-BE49-F238E27FC236}">
                <a16:creationId xmlns:a16="http://schemas.microsoft.com/office/drawing/2014/main" id="{A86E6476-F881-EB12-44BD-4DE08634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54" y="2990850"/>
            <a:ext cx="1806022" cy="3579743"/>
          </a:xfrm>
          <a:prstGeom prst="rect">
            <a:avLst/>
          </a:prstGeom>
        </p:spPr>
      </p:pic>
      <p:pic>
        <p:nvPicPr>
          <p:cNvPr id="6" name="Picture 5" descr="Y-balance test (YBT). | Download ...">
            <a:extLst>
              <a:ext uri="{FF2B5EF4-FFF2-40B4-BE49-F238E27FC236}">
                <a16:creationId xmlns:a16="http://schemas.microsoft.com/office/drawing/2014/main" id="{62863354-24D6-117A-BE72-D47E22E2D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478" y="3806066"/>
            <a:ext cx="5084279" cy="22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Coordination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766006" y="2400888"/>
            <a:ext cx="9223513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/>
              <a:t>Wall Toss Test </a:t>
            </a:r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Stick Flip Test</a:t>
            </a:r>
            <a:endParaRPr lang="en-GB"/>
          </a:p>
        </p:txBody>
      </p:sp>
      <p:pic>
        <p:nvPicPr>
          <p:cNvPr id="4" name="Picture 3" descr="Hand Wall Toss - Nathan's Fitness Website">
            <a:extLst>
              <a:ext uri="{FF2B5EF4-FFF2-40B4-BE49-F238E27FC236}">
                <a16:creationId xmlns:a16="http://schemas.microsoft.com/office/drawing/2014/main" id="{82909730-003B-9E3C-776C-CA906180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60" y="1717813"/>
            <a:ext cx="2497620" cy="2315817"/>
          </a:xfrm>
          <a:prstGeom prst="rect">
            <a:avLst/>
          </a:prstGeom>
        </p:spPr>
      </p:pic>
      <p:pic>
        <p:nvPicPr>
          <p:cNvPr id="5" name="Picture 4" descr="Stick Flip Coordination Test">
            <a:extLst>
              <a:ext uri="{FF2B5EF4-FFF2-40B4-BE49-F238E27FC236}">
                <a16:creationId xmlns:a16="http://schemas.microsoft.com/office/drawing/2014/main" id="{FFDC0DC6-A6FA-3E22-0B2E-32B93C441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88" y="4036301"/>
            <a:ext cx="4876363" cy="26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17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83520" y="1711775"/>
            <a:ext cx="120197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/>
              <a:t>Vertical Jump                   Standing long jump               Margaria- </a:t>
            </a:r>
            <a:r>
              <a:rPr lang="en-GB" sz="3200" err="1"/>
              <a:t>Kalamen</a:t>
            </a:r>
            <a:endParaRPr lang="en-US"/>
          </a:p>
        </p:txBody>
      </p:sp>
      <p:pic>
        <p:nvPicPr>
          <p:cNvPr id="4" name="Picture 3" descr="PAAP06426 - Eveque Vertical Jump Tip-2 ...">
            <a:extLst>
              <a:ext uri="{FF2B5EF4-FFF2-40B4-BE49-F238E27FC236}">
                <a16:creationId xmlns:a16="http://schemas.microsoft.com/office/drawing/2014/main" id="{C6309E71-4C21-8BCE-3BBB-A35CED44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5" y="2582725"/>
            <a:ext cx="3196671" cy="3892411"/>
          </a:xfrm>
          <a:prstGeom prst="rect">
            <a:avLst/>
          </a:prstGeom>
        </p:spPr>
      </p:pic>
      <p:pic>
        <p:nvPicPr>
          <p:cNvPr id="5" name="Picture 4" descr="Mo|Re data - Testitems - Standin Long Jump">
            <a:extLst>
              <a:ext uri="{FF2B5EF4-FFF2-40B4-BE49-F238E27FC236}">
                <a16:creationId xmlns:a16="http://schemas.microsoft.com/office/drawing/2014/main" id="{B640102C-990B-7723-EA19-95DA42DAD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93" y="3234566"/>
            <a:ext cx="3901108" cy="2310433"/>
          </a:xfrm>
          <a:prstGeom prst="rect">
            <a:avLst/>
          </a:prstGeom>
        </p:spPr>
      </p:pic>
      <p:pic>
        <p:nvPicPr>
          <p:cNvPr id="6" name="Picture 5" descr="Countermovement Vertical Jump ...">
            <a:extLst>
              <a:ext uri="{FF2B5EF4-FFF2-40B4-BE49-F238E27FC236}">
                <a16:creationId xmlns:a16="http://schemas.microsoft.com/office/drawing/2014/main" id="{1E4D01B3-DC91-0440-F8C4-D65689DA6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79" y="3232909"/>
            <a:ext cx="4021206" cy="21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04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2F960D-09D8-F2F2-C695-9ECF0D76C376}"/>
              </a:ext>
            </a:extLst>
          </p:cNvPr>
          <p:cNvSpPr txBox="1"/>
          <p:nvPr/>
        </p:nvSpPr>
        <p:spPr>
          <a:xfrm>
            <a:off x="1205947" y="715616"/>
            <a:ext cx="98728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Fitness tests: Reaction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EB920-4027-EE57-88BE-DD1014F2E8B5}"/>
              </a:ext>
            </a:extLst>
          </p:cNvPr>
          <p:cNvSpPr txBox="1"/>
          <p:nvPr/>
        </p:nvSpPr>
        <p:spPr>
          <a:xfrm>
            <a:off x="766006" y="2400888"/>
            <a:ext cx="9223513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3200"/>
              <a:t>Ruler Drop Test</a:t>
            </a:r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endParaRPr lang="en-GB" sz="3200"/>
          </a:p>
          <a:p>
            <a:pPr marL="285750" indent="-285750">
              <a:buFont typeface="Arial"/>
              <a:buChar char="•"/>
            </a:pPr>
            <a:r>
              <a:rPr lang="en-GB" sz="3200"/>
              <a:t>Online reaction time tests</a:t>
            </a:r>
          </a:p>
        </p:txBody>
      </p:sp>
      <p:pic>
        <p:nvPicPr>
          <p:cNvPr id="4" name="Picture 3" descr="Reaction Times – AQA Combined Science ...">
            <a:extLst>
              <a:ext uri="{FF2B5EF4-FFF2-40B4-BE49-F238E27FC236}">
                <a16:creationId xmlns:a16="http://schemas.microsoft.com/office/drawing/2014/main" id="{55CB5158-F1CA-0E39-7903-16D4BA9F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481" y="1716571"/>
            <a:ext cx="4033630" cy="30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68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A3BF-F601-674D-A44C-9ECB0F193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4189"/>
            <a:ext cx="9144000" cy="2387600"/>
          </a:xfrm>
        </p:spPr>
        <p:txBody>
          <a:bodyPr/>
          <a:lstStyle/>
          <a:p>
            <a:r>
              <a:rPr lang="en-GB"/>
              <a:t>Learning Aim 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E7132-88F6-4D47-9B64-03CDE3C9A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/>
              <a:t>Requirements for Fitness Training Methods</a:t>
            </a:r>
          </a:p>
        </p:txBody>
      </p:sp>
    </p:spTree>
    <p:extLst>
      <p:ext uri="{BB962C8B-B14F-4D97-AF65-F5344CB8AC3E}">
        <p14:creationId xmlns:p14="http://schemas.microsoft.com/office/powerpoint/2010/main" val="3447393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EF8F-A914-DC86-CAF0-B518148D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Aerobic Endurance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255E-2FC1-7F5F-F16C-B2C261829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>
                <a:highlight>
                  <a:srgbClr val="FFFF00"/>
                </a:highlight>
              </a:rPr>
              <a:t>Continuous training</a:t>
            </a:r>
            <a:r>
              <a:rPr lang="en-GB" sz="3600"/>
              <a:t>- non-stop for 30 minutes or more</a:t>
            </a:r>
            <a:endParaRPr lang="en-US" sz="3600"/>
          </a:p>
          <a:p>
            <a:r>
              <a:rPr lang="en-GB" sz="3600">
                <a:highlight>
                  <a:srgbClr val="FFFF00"/>
                </a:highlight>
              </a:rPr>
              <a:t>Fartlek training</a:t>
            </a:r>
            <a:r>
              <a:rPr lang="en-GB" sz="3600"/>
              <a:t>- Changing the intensity (by using equipment, speed or terrain)</a:t>
            </a:r>
          </a:p>
          <a:p>
            <a:r>
              <a:rPr lang="en-GB" sz="3600">
                <a:highlight>
                  <a:srgbClr val="FFFF00"/>
                </a:highlight>
              </a:rPr>
              <a:t>Interval training</a:t>
            </a:r>
            <a:r>
              <a:rPr lang="en-GB" sz="3600"/>
              <a:t>- work period followed by rest period. </a:t>
            </a:r>
          </a:p>
        </p:txBody>
      </p:sp>
    </p:spTree>
    <p:extLst>
      <p:ext uri="{BB962C8B-B14F-4D97-AF65-F5344CB8AC3E}">
        <p14:creationId xmlns:p14="http://schemas.microsoft.com/office/powerpoint/2010/main" val="294766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655" y="1417828"/>
            <a:ext cx="4330088" cy="4738928"/>
          </a:xfrm>
        </p:spPr>
        <p:txBody>
          <a:bodyPr>
            <a:normAutofit fontScale="90000"/>
          </a:bodyPr>
          <a:lstStyle/>
          <a:p>
            <a:r>
              <a:rPr lang="en-GB" sz="3100" b="1" u="sng" cap="none">
                <a:highlight>
                  <a:srgbClr val="FFFF00"/>
                </a:highlight>
                <a:latin typeface="+mn-lt"/>
              </a:rPr>
              <a:t>Skill related</a:t>
            </a:r>
            <a:r>
              <a:rPr lang="en-GB" sz="3100" b="1" u="sng" cap="none">
                <a:latin typeface="+mn-lt"/>
              </a:rPr>
              <a:t> </a:t>
            </a:r>
            <a:br>
              <a:rPr lang="en-GB" sz="3100" cap="none">
                <a:latin typeface="+mn-lt"/>
              </a:rPr>
            </a:br>
            <a:br>
              <a:rPr lang="en-GB" sz="3100" cap="none">
                <a:latin typeface="+mn-lt"/>
              </a:rPr>
            </a:br>
            <a:r>
              <a:rPr lang="en-GB" sz="3100" cap="none">
                <a:latin typeface="+mn-lt"/>
              </a:rPr>
              <a:t>- Agility </a:t>
            </a:r>
            <a:br>
              <a:rPr lang="en-GB" sz="3100" cap="none">
                <a:latin typeface="+mn-lt"/>
              </a:rPr>
            </a:br>
            <a:br>
              <a:rPr lang="en-GB" sz="3100" cap="none">
                <a:latin typeface="+mn-lt"/>
              </a:rPr>
            </a:br>
            <a:r>
              <a:rPr lang="en-GB" sz="3100" cap="none">
                <a:latin typeface="+mn-lt"/>
              </a:rPr>
              <a:t>- Balance </a:t>
            </a:r>
            <a:br>
              <a:rPr lang="en-GB" sz="3100" cap="none">
                <a:latin typeface="+mn-lt"/>
              </a:rPr>
            </a:br>
            <a:br>
              <a:rPr lang="en-GB" sz="3100" cap="none">
                <a:latin typeface="+mn-lt"/>
              </a:rPr>
            </a:br>
            <a:r>
              <a:rPr lang="en-GB" sz="3100" cap="none">
                <a:latin typeface="+mn-lt"/>
              </a:rPr>
              <a:t>- Coordination </a:t>
            </a:r>
            <a:br>
              <a:rPr lang="en-GB" sz="3100" cap="none">
                <a:latin typeface="+mn-lt"/>
              </a:rPr>
            </a:br>
            <a:br>
              <a:rPr lang="en-GB" sz="3100" cap="none">
                <a:latin typeface="+mn-lt"/>
              </a:rPr>
            </a:br>
            <a:r>
              <a:rPr lang="en-GB" sz="3100" cap="none">
                <a:latin typeface="+mn-lt"/>
              </a:rPr>
              <a:t>- Power </a:t>
            </a:r>
            <a:br>
              <a:rPr lang="en-GB" sz="3100" cap="none">
                <a:latin typeface="+mn-lt"/>
              </a:rPr>
            </a:br>
            <a:br>
              <a:rPr lang="en-GB" sz="3100" cap="none">
                <a:latin typeface="+mn-lt"/>
              </a:rPr>
            </a:br>
            <a:r>
              <a:rPr lang="en-GB" sz="3100" cap="none">
                <a:latin typeface="+mn-lt"/>
              </a:rPr>
              <a:t>- Reaction time </a:t>
            </a:r>
            <a:br>
              <a:rPr lang="en-GB" cap="none"/>
            </a:br>
            <a:endParaRPr lang="en-GB" cap="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959" y="1197247"/>
            <a:ext cx="4034439" cy="527226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 u="sng">
                <a:highlight>
                  <a:srgbClr val="FFFF00"/>
                </a:highlight>
              </a:rPr>
              <a:t>Physical</a:t>
            </a:r>
            <a:r>
              <a:rPr lang="en-GB" b="1" u="sng">
                <a:highlight>
                  <a:srgbClr val="FFFF00"/>
                </a:highlight>
              </a:rPr>
              <a:t> </a:t>
            </a:r>
            <a:endParaRPr lang="en-GB" sz="2800" b="1" u="sng"/>
          </a:p>
          <a:p>
            <a:pPr>
              <a:buFontTx/>
              <a:buChar char="-"/>
            </a:pPr>
            <a:r>
              <a:rPr lang="en-GB" sz="2800"/>
              <a:t>Aerobic endurance</a:t>
            </a:r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r>
              <a:rPr lang="en-GB" sz="2800"/>
              <a:t>Muscular endurance</a:t>
            </a:r>
            <a:r>
              <a:rPr lang="en-GB"/>
              <a:t> </a:t>
            </a:r>
          </a:p>
          <a:p>
            <a:pPr marL="0" indent="0">
              <a:buFontTx/>
              <a:buNone/>
            </a:pPr>
            <a:endParaRPr lang="en-GB"/>
          </a:p>
          <a:p>
            <a:pPr>
              <a:buFontTx/>
              <a:buChar char="-"/>
            </a:pPr>
            <a:r>
              <a:rPr lang="en-GB" sz="2800"/>
              <a:t>Flexibility</a:t>
            </a:r>
            <a:endParaRPr lang="en-GB"/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r>
              <a:rPr lang="en-GB" sz="2800"/>
              <a:t>Speed</a:t>
            </a:r>
            <a:r>
              <a:rPr lang="en-GB"/>
              <a:t> </a:t>
            </a:r>
            <a:endParaRPr lang="en-GB" sz="2800"/>
          </a:p>
          <a:p>
            <a:pPr marL="0" indent="0">
              <a:buFontTx/>
              <a:buNone/>
            </a:pPr>
            <a:endParaRPr lang="en-GB"/>
          </a:p>
          <a:p>
            <a:pPr>
              <a:buFontTx/>
              <a:buChar char="-"/>
            </a:pPr>
            <a:r>
              <a:rPr lang="en-GB" sz="2800"/>
              <a:t>Muscular strength</a:t>
            </a:r>
            <a:r>
              <a:rPr lang="en-GB"/>
              <a:t> </a:t>
            </a:r>
            <a:endParaRPr lang="en-GB" sz="2800"/>
          </a:p>
          <a:p>
            <a:pPr marL="0" indent="0">
              <a:buNone/>
            </a:pPr>
            <a:endParaRPr lang="en-GB"/>
          </a:p>
          <a:p>
            <a:pPr>
              <a:buFontTx/>
              <a:buChar char="-"/>
            </a:pPr>
            <a:r>
              <a:rPr lang="en-GB" sz="2800"/>
              <a:t>Body composition</a:t>
            </a:r>
            <a:r>
              <a:rPr lang="en-GB"/>
              <a:t> </a:t>
            </a:r>
            <a:endParaRPr lang="en-GB" sz="2800"/>
          </a:p>
        </p:txBody>
      </p:sp>
      <p:sp>
        <p:nvSpPr>
          <p:cNvPr id="4" name="TextBox 3"/>
          <p:cNvSpPr txBox="1"/>
          <p:nvPr/>
        </p:nvSpPr>
        <p:spPr>
          <a:xfrm>
            <a:off x="2240924" y="283335"/>
            <a:ext cx="7624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Components of Fitness</a:t>
            </a:r>
          </a:p>
        </p:txBody>
      </p:sp>
    </p:spTree>
    <p:extLst>
      <p:ext uri="{BB962C8B-B14F-4D97-AF65-F5344CB8AC3E}">
        <p14:creationId xmlns:p14="http://schemas.microsoft.com/office/powerpoint/2010/main" val="399889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FE6E7-6630-78F3-C2C4-F6800A27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Flexibility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B29E-BF89-E1C8-5E8D-23237D862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highlight>
                  <a:srgbClr val="FFFF00"/>
                </a:highlight>
              </a:rPr>
              <a:t>Static stretching</a:t>
            </a:r>
            <a:r>
              <a:rPr lang="en-GB"/>
              <a:t> (</a:t>
            </a:r>
            <a:r>
              <a:rPr lang="en-GB" b="1"/>
              <a:t>active</a:t>
            </a:r>
            <a:r>
              <a:rPr lang="en-GB"/>
              <a:t>- you do the stretch yourself, </a:t>
            </a:r>
            <a:r>
              <a:rPr lang="en-GB" b="1"/>
              <a:t>passive</a:t>
            </a:r>
            <a:r>
              <a:rPr lang="en-GB"/>
              <a:t>- someone else or an external object helps with the stretch. </a:t>
            </a:r>
            <a:endParaRPr lang="en-US"/>
          </a:p>
          <a:p>
            <a:endParaRPr lang="en-GB"/>
          </a:p>
          <a:p>
            <a:r>
              <a:rPr lang="en-GB"/>
              <a:t>Proprioceptive Neuromuscular Facilitation (</a:t>
            </a:r>
            <a:r>
              <a:rPr lang="en-GB">
                <a:highlight>
                  <a:srgbClr val="FFFF00"/>
                </a:highlight>
              </a:rPr>
              <a:t>PNF</a:t>
            </a:r>
            <a:r>
              <a:rPr lang="en-GB"/>
              <a:t>)- using a partner. 1. Performer stretches the muscle, 2. Partner holds the stretch and performer pushes against them, 3. Performer relaxes, and the partner stretches the muscle again. </a:t>
            </a:r>
          </a:p>
        </p:txBody>
      </p:sp>
    </p:spTree>
    <p:extLst>
      <p:ext uri="{BB962C8B-B14F-4D97-AF65-F5344CB8AC3E}">
        <p14:creationId xmlns:p14="http://schemas.microsoft.com/office/powerpoint/2010/main" val="914697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464F-C286-38FA-8D6E-A38F5E66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Muscular Endurance/Strength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3705-FC43-D820-828F-DF1E54D41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highlight>
                  <a:srgbClr val="FFFF00"/>
                </a:highlight>
              </a:rPr>
              <a:t>Weight training</a:t>
            </a:r>
            <a:r>
              <a:rPr lang="en-GB"/>
              <a:t>: Strength- High weight, Low reps</a:t>
            </a:r>
          </a:p>
          <a:p>
            <a:pPr marL="0" indent="0">
              <a:buNone/>
            </a:pPr>
            <a:r>
              <a:rPr lang="en-GB"/>
              <a:t>                                     Endurance- Low weight, high reps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Weight training can be completed via free weights or resistance machines. </a:t>
            </a:r>
          </a:p>
          <a:p>
            <a:pPr marL="0" indent="0">
              <a:buNone/>
            </a:pPr>
            <a:endParaRPr lang="en-GB"/>
          </a:p>
          <a:p>
            <a:r>
              <a:rPr lang="en-GB">
                <a:highlight>
                  <a:srgbClr val="FFFF00"/>
                </a:highlight>
              </a:rPr>
              <a:t>Circuit training</a:t>
            </a:r>
            <a:r>
              <a:rPr lang="en-GB"/>
              <a:t> can be set out to improve muscular endurance using a range of stations (e.g. lunges, press ups, squats etc.)</a:t>
            </a:r>
          </a:p>
        </p:txBody>
      </p:sp>
    </p:spTree>
    <p:extLst>
      <p:ext uri="{BB962C8B-B14F-4D97-AF65-F5344CB8AC3E}">
        <p14:creationId xmlns:p14="http://schemas.microsoft.com/office/powerpoint/2010/main" val="3409655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C31E-4F55-E884-5D6D-4EB9D520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Speed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A5ADA-3F88-3428-8AFD-72DCDD33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highlight>
                  <a:srgbClr val="FFFF00"/>
                </a:highlight>
              </a:rPr>
              <a:t>Acceleration sprints</a:t>
            </a:r>
            <a:r>
              <a:rPr lang="en-GB"/>
              <a:t>- increasing the pace over a short distance</a:t>
            </a:r>
          </a:p>
          <a:p>
            <a:pPr marL="0" indent="0">
              <a:buNone/>
            </a:pPr>
            <a:endParaRPr lang="en-GB"/>
          </a:p>
          <a:p>
            <a:r>
              <a:rPr lang="en-GB">
                <a:highlight>
                  <a:srgbClr val="FFFF00"/>
                </a:highlight>
              </a:rPr>
              <a:t>Interval training</a:t>
            </a:r>
            <a:r>
              <a:rPr lang="en-GB"/>
              <a:t>- adapt the work period to be of a high intensity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14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7016-4726-4099-47F4-AB65F4CA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Agility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BA693-B064-D044-0435-6A6332824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highlight>
                  <a:srgbClr val="FFFF00"/>
                </a:highlight>
              </a:rPr>
              <a:t>SAQ </a:t>
            </a:r>
            <a:r>
              <a:rPr lang="en-GB"/>
              <a:t>(Speed, Agility &amp; Quickness) training can help performers to move quickly and change direction using ladders, hurdles, cones etc. </a:t>
            </a:r>
          </a:p>
        </p:txBody>
      </p:sp>
      <p:pic>
        <p:nvPicPr>
          <p:cNvPr id="4" name="Picture 3" descr="Image result for SAQ training">
            <a:extLst>
              <a:ext uri="{FF2B5EF4-FFF2-40B4-BE49-F238E27FC236}">
                <a16:creationId xmlns:a16="http://schemas.microsoft.com/office/drawing/2014/main" id="{5396C394-27D9-46D6-6B13-C192DAA8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44" y="3080723"/>
            <a:ext cx="5490087" cy="35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99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8FECE-7968-A3A8-1A46-2C198D65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E6862-1644-FBF7-B823-6ABE7296C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highlight>
                  <a:srgbClr val="FFFF00"/>
                </a:highlight>
              </a:rPr>
              <a:t>Plyometric training- </a:t>
            </a:r>
            <a:r>
              <a:rPr lang="en-GB"/>
              <a:t>this is to help with explosive power for example box jumps. 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4" name="Picture 3" descr="Plyometric Workout Tips: How to Add Some Dynamic Moves to Your At-Home ...">
            <a:extLst>
              <a:ext uri="{FF2B5EF4-FFF2-40B4-BE49-F238E27FC236}">
                <a16:creationId xmlns:a16="http://schemas.microsoft.com/office/drawing/2014/main" id="{BA7F32F0-F76D-335B-98FA-91DD86F1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45" y="2748270"/>
            <a:ext cx="4677697" cy="32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8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AE4F-237E-668F-4F9A-A1A8A87B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Choosing training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07035-5ECA-DD4B-1755-302AB2551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/>
              <a:t>You must consider: </a:t>
            </a:r>
          </a:p>
          <a:p>
            <a:r>
              <a:rPr lang="en-GB"/>
              <a:t>What component of fitness needs improving</a:t>
            </a:r>
          </a:p>
          <a:p>
            <a:r>
              <a:rPr lang="en-GB"/>
              <a:t>Which sport does it most relate to</a:t>
            </a:r>
          </a:p>
          <a:p>
            <a:r>
              <a:rPr lang="en-GB"/>
              <a:t>Cost of equipment</a:t>
            </a:r>
          </a:p>
          <a:p>
            <a:r>
              <a:rPr lang="en-GB"/>
              <a:t>Location available</a:t>
            </a:r>
          </a:p>
          <a:p>
            <a:r>
              <a:rPr lang="en-GB"/>
              <a:t>Set up</a:t>
            </a:r>
          </a:p>
          <a:p>
            <a:r>
              <a:rPr lang="en-GB"/>
              <a:t> Number of participants </a:t>
            </a:r>
          </a:p>
          <a:p>
            <a:r>
              <a:rPr lang="en-GB"/>
              <a:t>Age</a:t>
            </a:r>
          </a:p>
          <a:p>
            <a:r>
              <a:rPr lang="en-GB"/>
              <a:t>Fitness levels</a:t>
            </a:r>
          </a:p>
        </p:txBody>
      </p:sp>
    </p:spTree>
    <p:extLst>
      <p:ext uri="{BB962C8B-B14F-4D97-AF65-F5344CB8AC3E}">
        <p14:creationId xmlns:p14="http://schemas.microsoft.com/office/powerpoint/2010/main" val="3267001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0E5C-61F3-2FD4-1E5F-643D0EE0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88" y="371528"/>
            <a:ext cx="10515600" cy="1325563"/>
          </a:xfrm>
        </p:spPr>
        <p:txBody>
          <a:bodyPr/>
          <a:lstStyle/>
          <a:p>
            <a:r>
              <a:rPr lang="en-GB"/>
              <a:t>Cardiorespiratory effects of training (Long term)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94559-4E25-F214-238F-B52B6D2AE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878"/>
            <a:ext cx="8447315" cy="504634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Cardia Hypertrophy- </a:t>
            </a:r>
            <a:r>
              <a:rPr lang="en-GB" sz="2000"/>
              <a:t>when you exercise your heart adapts to the demands and gets bigger and stronger. </a:t>
            </a:r>
          </a:p>
          <a:p>
            <a:pPr marL="0" indent="0">
              <a:buNone/>
            </a:pPr>
            <a:r>
              <a:rPr lang="en-GB" sz="2000"/>
              <a:t>A stronger heart will result in </a:t>
            </a:r>
            <a:r>
              <a:rPr lang="en-GB" sz="2000">
                <a:solidFill>
                  <a:srgbClr val="FF0000"/>
                </a:solidFill>
              </a:rPr>
              <a:t>an increase in stroke volume</a:t>
            </a:r>
            <a:r>
              <a:rPr lang="en-GB" sz="2000"/>
              <a:t> ( more blood can be pumped in 1 beat).</a:t>
            </a:r>
          </a:p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Decreased resting heart rate</a:t>
            </a:r>
            <a:r>
              <a:rPr lang="en-GB" sz="2000"/>
              <a:t>- As stroke volume increases, the heart had to beat less often to pump the same amount of blood around the body, which results in a decrease in resting heart rate.</a:t>
            </a:r>
          </a:p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Faster recovery rates</a:t>
            </a:r>
            <a:r>
              <a:rPr lang="en-GB" sz="2000">
                <a:solidFill>
                  <a:srgbClr val="000000"/>
                </a:solidFill>
              </a:rPr>
              <a:t>- the body will respond better to the demands of the exercise and so will recover quicker</a:t>
            </a:r>
          </a:p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Increased strength of respiratory muscles </a:t>
            </a:r>
            <a:r>
              <a:rPr lang="en-GB" sz="2000"/>
              <a:t>(diaphragm, intercostal muscles get stronger)</a:t>
            </a:r>
          </a:p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Increased strength of these muscles improved efficiency of breathing</a:t>
            </a:r>
            <a:r>
              <a:rPr lang="en-GB" sz="2000"/>
              <a:t> (greater inhalation of oxygen in one breath)</a:t>
            </a:r>
          </a:p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Increased capillarisation around the alveoli's</a:t>
            </a:r>
            <a:r>
              <a:rPr lang="en-GB" sz="2000"/>
              <a:t>, which increases the rate of gaseous exchange- more oxygen can get into your blood stream and more CO2 can be removed.</a:t>
            </a:r>
          </a:p>
          <a:p>
            <a:pPr marL="0" indent="0">
              <a:buNone/>
            </a:pPr>
            <a:r>
              <a:rPr lang="en-GB" sz="2000">
                <a:solidFill>
                  <a:srgbClr val="FF0000"/>
                </a:solidFill>
              </a:rPr>
              <a:t>Increased lung capacity-</a:t>
            </a:r>
            <a:r>
              <a:rPr lang="en-GB" sz="2000"/>
              <a:t> how much air your lungs can hold.</a:t>
            </a:r>
          </a:p>
          <a:p>
            <a:pPr marL="0" indent="0">
              <a:buNone/>
            </a:pPr>
            <a:endParaRPr lang="en-GB" sz="2000"/>
          </a:p>
        </p:txBody>
      </p:sp>
      <p:pic>
        <p:nvPicPr>
          <p:cNvPr id="6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A1E1531-4B4D-6E77-D58F-A5B6C4B1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42" t="40525" r="11916" b="34709"/>
          <a:stretch/>
        </p:blipFill>
        <p:spPr>
          <a:xfrm>
            <a:off x="9279708" y="2261447"/>
            <a:ext cx="2730620" cy="3318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6D260-D08C-B56B-2F22-8A9E48D8F1DD}"/>
              </a:ext>
            </a:extLst>
          </p:cNvPr>
          <p:cNvSpPr txBox="1"/>
          <p:nvPr/>
        </p:nvSpPr>
        <p:spPr>
          <a:xfrm>
            <a:off x="7145043" y="1035989"/>
            <a:ext cx="33972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7030A0"/>
                </a:solidFill>
              </a:rPr>
              <a:t>Aerobic  endurance training</a:t>
            </a:r>
          </a:p>
        </p:txBody>
      </p:sp>
    </p:spTree>
    <p:extLst>
      <p:ext uri="{BB962C8B-B14F-4D97-AF65-F5344CB8AC3E}">
        <p14:creationId xmlns:p14="http://schemas.microsoft.com/office/powerpoint/2010/main" val="4049433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C72A-C779-E377-3678-E7CA621E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9" y="132634"/>
            <a:ext cx="10515600" cy="1325563"/>
          </a:xfrm>
        </p:spPr>
        <p:txBody>
          <a:bodyPr/>
          <a:lstStyle/>
          <a:p>
            <a:r>
              <a:rPr lang="en-GB"/>
              <a:t>Musculoskeletal effects of training (long term)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5D775-2567-BA04-2F02-23D7DDCFF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6391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Muscle hypertroph</a:t>
            </a:r>
            <a:r>
              <a:rPr lang="en-GB" sz="2400">
                <a:latin typeface="Arial"/>
                <a:cs typeface="Arial"/>
              </a:rPr>
              <a:t>y- bigger and strong muscle size</a:t>
            </a:r>
            <a:endParaRPr lang="en-US" sz="2400">
              <a:latin typeface="Arial"/>
              <a:cs typeface="Arial"/>
            </a:endParaRPr>
          </a:p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Stronger ligaments and tendons-</a:t>
            </a:r>
            <a:r>
              <a:rPr lang="en-GB" sz="2400">
                <a:latin typeface="Arial"/>
                <a:cs typeface="Arial"/>
              </a:rPr>
              <a:t> reduce risks of sprains/injury</a:t>
            </a:r>
          </a:p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Greater bone density</a:t>
            </a:r>
            <a:r>
              <a:rPr lang="en-GB" sz="2400">
                <a:latin typeface="Arial"/>
                <a:cs typeface="Arial"/>
              </a:rPr>
              <a:t>- stronger bones</a:t>
            </a:r>
          </a:p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Greater production of synovial fluids at joints-</a:t>
            </a:r>
            <a:r>
              <a:rPr lang="en-GB" sz="2400">
                <a:latin typeface="Arial"/>
                <a:cs typeface="Arial"/>
              </a:rPr>
              <a:t> keeps movement smooth</a:t>
            </a:r>
          </a:p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Increase in the length of muscle fibres</a:t>
            </a:r>
            <a:r>
              <a:rPr lang="en-GB" sz="2400">
                <a:latin typeface="Arial"/>
                <a:cs typeface="Arial"/>
              </a:rPr>
              <a:t>- allows muscles to produce more force</a:t>
            </a:r>
          </a:p>
          <a:p>
            <a:r>
              <a:rPr lang="en-GB" sz="2400">
                <a:solidFill>
                  <a:srgbClr val="FF0000"/>
                </a:solidFill>
                <a:latin typeface="Arial"/>
                <a:cs typeface="Arial"/>
              </a:rPr>
              <a:t>Increased muscle pliability-</a:t>
            </a:r>
            <a:r>
              <a:rPr lang="en-GB" sz="2400">
                <a:solidFill>
                  <a:srgbClr val="1F1F1F"/>
                </a:solidFill>
                <a:latin typeface="Arial"/>
                <a:cs typeface="Arial"/>
              </a:rPr>
              <a:t> smoothness and elasticity of muscles, ligaments and tendons,</a:t>
            </a:r>
          </a:p>
          <a:p>
            <a:r>
              <a:rPr lang="en-GB" sz="2400">
                <a:solidFill>
                  <a:srgbClr val="1F1F1F"/>
                </a:solidFill>
                <a:latin typeface="Arial"/>
                <a:cs typeface="Arial"/>
              </a:rPr>
              <a:t>Increased muscle tone- degree of tension between muscles</a:t>
            </a:r>
          </a:p>
          <a:p>
            <a:endParaRPr lang="en-GB" sz="2400">
              <a:solidFill>
                <a:srgbClr val="1F1F1F"/>
              </a:solidFill>
              <a:latin typeface="Arial"/>
              <a:cs typeface="Arial"/>
            </a:endParaRPr>
          </a:p>
          <a:p>
            <a:endParaRPr lang="en-GB" sz="24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2A902-A472-2C95-712B-237AD9910BCD}"/>
              </a:ext>
            </a:extLst>
          </p:cNvPr>
          <p:cNvSpPr txBox="1"/>
          <p:nvPr/>
        </p:nvSpPr>
        <p:spPr>
          <a:xfrm>
            <a:off x="4730729" y="1109752"/>
            <a:ext cx="7180506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7030A0"/>
                </a:solidFill>
              </a:rPr>
              <a:t>Flexibility, Muscular endurance and muscular strength training</a:t>
            </a:r>
          </a:p>
        </p:txBody>
      </p:sp>
      <p:pic>
        <p:nvPicPr>
          <p:cNvPr id="6" name="Picture 5" descr="Bills' Reggie Bush could set negative rushing yardage record | theScore.com">
            <a:extLst>
              <a:ext uri="{FF2B5EF4-FFF2-40B4-BE49-F238E27FC236}">
                <a16:creationId xmlns:a16="http://schemas.microsoft.com/office/drawing/2014/main" id="{01E6C08F-DFA8-2992-412A-4B328D75D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345" y="1715608"/>
            <a:ext cx="3614056" cy="2715027"/>
          </a:xfrm>
          <a:prstGeom prst="rect">
            <a:avLst/>
          </a:prstGeom>
        </p:spPr>
      </p:pic>
      <p:pic>
        <p:nvPicPr>
          <p:cNvPr id="7" name="Picture 6" descr="This Female Bodybuilder Had The Perfect Response To Trolls Over Her Muscular  Physique - Women's Health Australia">
            <a:extLst>
              <a:ext uri="{FF2B5EF4-FFF2-40B4-BE49-F238E27FC236}">
                <a16:creationId xmlns:a16="http://schemas.microsoft.com/office/drawing/2014/main" id="{CBBCB113-6C3B-2ED8-86F3-49E8E365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687" y="4716864"/>
            <a:ext cx="3195375" cy="21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94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6677-891C-3F24-217F-236178DA5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Learning Aim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EBE05-D99C-D3C6-1D21-B0AF73DAB0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Fitness programme personal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17739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76BA4-3194-D551-F9EC-928593A6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Fitness Programmes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898C5-20AA-0384-4AB4-5BA1FAAF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222"/>
            <a:ext cx="10509455" cy="49597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/>
              <a:t>Need to look at what they want to achieve in their sport:</a:t>
            </a:r>
          </a:p>
          <a:p>
            <a:pPr marL="0" indent="0">
              <a:buNone/>
            </a:pPr>
            <a:r>
              <a:rPr lang="en-GB"/>
              <a:t>Have a main aim                                     Have smaller objectives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Personal Information needs to be collected so the training is suitable for their needs- PARQ</a:t>
            </a:r>
          </a:p>
          <a:p>
            <a:endParaRPr lang="en-GB"/>
          </a:p>
          <a:p>
            <a:r>
              <a:rPr lang="en-GB"/>
              <a:t>Then fitness tests need to be completed to identify the component/s of fitness that need to be improved</a:t>
            </a:r>
          </a:p>
          <a:p>
            <a:endParaRPr lang="en-GB"/>
          </a:p>
          <a:p>
            <a:r>
              <a:rPr lang="en-GB"/>
              <a:t>Then training methods can be selected and principles of training applied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60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1090239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0" y="41636"/>
            <a:ext cx="1300766" cy="6858000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-51516" y="-4773"/>
            <a:ext cx="15583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WOW WORD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13"/>
          <p:cNvCxnSpPr/>
          <p:nvPr/>
        </p:nvCxnSpPr>
        <p:spPr>
          <a:xfrm rot="10800000">
            <a:off x="0" y="1090239"/>
            <a:ext cx="14166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3"/>
          <p:cNvSpPr txBox="1"/>
          <p:nvPr/>
        </p:nvSpPr>
        <p:spPr>
          <a:xfrm>
            <a:off x="1300766" y="32944"/>
            <a:ext cx="689788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b="1" u="sng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Components of fitness quiz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89" name="Google Shape;89;p13"/>
          <p:cNvSpPr txBox="1"/>
          <p:nvPr/>
        </p:nvSpPr>
        <p:spPr>
          <a:xfrm>
            <a:off x="8446376" y="-4773"/>
            <a:ext cx="34979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Literacy outcome: Use the key words correctly.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Challenge: Can you identify a fitness test for each component?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-1" y="1287887"/>
            <a:ext cx="1593112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Words: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1593111" y="1298519"/>
            <a:ext cx="9005777" cy="87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Task: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 – What are the Skill related components of fitness</a:t>
            </a:r>
            <a:endParaRPr dirty="0"/>
          </a:p>
          <a:p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 – What is speed x strength </a:t>
            </a:r>
            <a:endParaRPr lang="en-GB">
              <a:ea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 – What is the range of movement possible at a joint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 – What are the components of physical fitness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 – What training method has a series of different stations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 – What is your maximum heart rate</a:t>
            </a:r>
            <a:endParaRPr dirty="0"/>
          </a:p>
          <a:p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7 – What is the ability to change direction at speed </a:t>
            </a:r>
            <a:endParaRPr/>
          </a:p>
          <a:p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8 – What does the sit and reach test measure </a:t>
            </a:r>
            <a:endParaRPr/>
          </a:p>
          <a:p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9 – What does the multi stage fitness test measure</a:t>
            </a:r>
            <a:r>
              <a:rPr lang="en-GB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GB" sz="2800" b="1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10 – What training method has a period of work followed by a period of rest </a:t>
            </a:r>
            <a:endParaRPr lang="en-GB" sz="2800" b="1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718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4A9E-1830-77E7-E6AB-905E80F9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16E3-5215-A1F2-35BA-0A989BF5F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highlight>
                  <a:srgbClr val="FFFF00"/>
                </a:highlight>
              </a:rPr>
              <a:t>Intrinsic</a:t>
            </a:r>
            <a:r>
              <a:rPr lang="en-GB"/>
              <a:t>: internal factors e.g. feel good factor &amp; enjoyment</a:t>
            </a:r>
          </a:p>
          <a:p>
            <a:endParaRPr lang="en-GB"/>
          </a:p>
          <a:p>
            <a:r>
              <a:rPr lang="en-GB" err="1">
                <a:highlight>
                  <a:srgbClr val="FFFF00"/>
                </a:highlight>
              </a:rPr>
              <a:t>Extrinisic</a:t>
            </a:r>
            <a:r>
              <a:rPr lang="en-GB"/>
              <a:t>: external factors e.g. rewards, money &amp; trophies</a:t>
            </a:r>
          </a:p>
          <a:p>
            <a:endParaRPr lang="en-GB"/>
          </a:p>
          <a:p>
            <a:r>
              <a:rPr lang="en-GB"/>
              <a:t>Motivation can benefit performers by increased participation, maintaining training, improved performance &amp; increased fitness</a:t>
            </a:r>
          </a:p>
        </p:txBody>
      </p:sp>
    </p:spTree>
    <p:extLst>
      <p:ext uri="{BB962C8B-B14F-4D97-AF65-F5344CB8AC3E}">
        <p14:creationId xmlns:p14="http://schemas.microsoft.com/office/powerpoint/2010/main" val="1116426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0D7D-E4C1-A9D7-6C2C-F1FC0A78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 Setting- SMARTER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7F816-B6EB-EF43-9F50-2419C87F2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Specific</a:t>
            </a:r>
          </a:p>
          <a:p>
            <a:r>
              <a:rPr lang="en-GB"/>
              <a:t>Measurable</a:t>
            </a:r>
          </a:p>
          <a:p>
            <a:r>
              <a:rPr lang="en-GB"/>
              <a:t>Achievable</a:t>
            </a:r>
          </a:p>
          <a:p>
            <a:r>
              <a:rPr lang="en-GB"/>
              <a:t>Realistic</a:t>
            </a:r>
          </a:p>
          <a:p>
            <a:r>
              <a:rPr lang="en-GB"/>
              <a:t>Time-related</a:t>
            </a:r>
          </a:p>
          <a:p>
            <a:r>
              <a:rPr lang="en-GB"/>
              <a:t>Exciting </a:t>
            </a:r>
          </a:p>
          <a:p>
            <a:r>
              <a:rPr lang="en-GB"/>
              <a:t>Recorded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A1D5A-133B-39C1-EB2F-761CA97DD5CF}"/>
              </a:ext>
            </a:extLst>
          </p:cNvPr>
          <p:cNvSpPr txBox="1"/>
          <p:nvPr/>
        </p:nvSpPr>
        <p:spPr>
          <a:xfrm>
            <a:off x="7305483" y="2146935"/>
            <a:ext cx="338399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>
                <a:highlight>
                  <a:srgbClr val="FFFF00"/>
                </a:highlight>
              </a:rPr>
              <a:t>A training programme will not be effective unless SMARTER goals are set. </a:t>
            </a:r>
          </a:p>
        </p:txBody>
      </p:sp>
    </p:spTree>
    <p:extLst>
      <p:ext uri="{BB962C8B-B14F-4D97-AF65-F5344CB8AC3E}">
        <p14:creationId xmlns:p14="http://schemas.microsoft.com/office/powerpoint/2010/main" val="3856714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325C-FAE6-7433-E917-87F90AAB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question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D8EE22B-AEB9-FF86-3427-CDD798F5A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37" t="19350" r="25400" b="21186"/>
          <a:stretch/>
        </p:blipFill>
        <p:spPr>
          <a:xfrm>
            <a:off x="2641996" y="1420044"/>
            <a:ext cx="6910506" cy="5174567"/>
          </a:xfrm>
        </p:spPr>
      </p:pic>
    </p:spTree>
    <p:extLst>
      <p:ext uri="{BB962C8B-B14F-4D97-AF65-F5344CB8AC3E}">
        <p14:creationId xmlns:p14="http://schemas.microsoft.com/office/powerpoint/2010/main" val="2928950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D763-E3E5-4567-6A95-96A1B971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Mark scheme</a:t>
            </a: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C9950F73-533A-AB60-AB0A-83738F5B0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06" t="16808" r="27093" b="10452"/>
          <a:stretch/>
        </p:blipFill>
        <p:spPr>
          <a:xfrm>
            <a:off x="4356495" y="363077"/>
            <a:ext cx="6277838" cy="6391382"/>
          </a:xfrm>
        </p:spPr>
      </p:pic>
    </p:spTree>
    <p:extLst>
      <p:ext uri="{BB962C8B-B14F-4D97-AF65-F5344CB8AC3E}">
        <p14:creationId xmlns:p14="http://schemas.microsoft.com/office/powerpoint/2010/main" val="476486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325C-FAE6-7433-E917-87F90AAB5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90" y="-169504"/>
            <a:ext cx="10515600" cy="1325563"/>
          </a:xfrm>
        </p:spPr>
        <p:txBody>
          <a:bodyPr/>
          <a:lstStyle/>
          <a:p>
            <a:r>
              <a:rPr lang="en-GB"/>
              <a:t>Example question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3A4393B5-3D94-519E-24E8-284DBEDDA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34" t="14548" r="25118" b="4484"/>
          <a:stretch/>
        </p:blipFill>
        <p:spPr>
          <a:xfrm>
            <a:off x="5473293" y="3278"/>
            <a:ext cx="6741254" cy="6816980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DC43C82-1F22-A0BA-AC40-A73A6EECD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1" t="24233" r="25785" b="28595"/>
          <a:stretch/>
        </p:blipFill>
        <p:spPr>
          <a:xfrm>
            <a:off x="1691" y="1805294"/>
            <a:ext cx="5645903" cy="29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65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D763-E3E5-4567-6A95-96A1B971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Mark scheme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071F3C4C-2E56-7F16-C911-9BD62E863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35" t="14407" r="31703" b="46045"/>
          <a:stretch/>
        </p:blipFill>
        <p:spPr>
          <a:xfrm>
            <a:off x="4147561" y="511"/>
            <a:ext cx="5491559" cy="3459957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1E5F739-B172-053F-C52D-F475F6609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61" t="17985" r="31720" b="31183"/>
          <a:stretch/>
        </p:blipFill>
        <p:spPr>
          <a:xfrm>
            <a:off x="4123404" y="3427215"/>
            <a:ext cx="5542941" cy="356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8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325C-FAE6-7433-E917-87F90AAB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question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0638F6F2-A116-D6CD-51D6-1278CA649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49" t="22599" r="25118" b="19350"/>
          <a:stretch/>
        </p:blipFill>
        <p:spPr>
          <a:xfrm>
            <a:off x="2211834" y="1284851"/>
            <a:ext cx="7770725" cy="5444947"/>
          </a:xfrm>
        </p:spPr>
      </p:pic>
    </p:spTree>
    <p:extLst>
      <p:ext uri="{BB962C8B-B14F-4D97-AF65-F5344CB8AC3E}">
        <p14:creationId xmlns:p14="http://schemas.microsoft.com/office/powerpoint/2010/main" val="1840517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D763-E3E5-4567-6A95-96A1B971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Mark scheme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C8793B85-4785-58B1-0828-E8BA86AB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70" t="18220" r="30009" b="36723"/>
          <a:stretch/>
        </p:blipFill>
        <p:spPr>
          <a:xfrm>
            <a:off x="4282754" y="240174"/>
            <a:ext cx="6345619" cy="4314162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CC5E017-B0FD-5277-1638-EC7165AE4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3" t="36201" r="30705" b="42025"/>
          <a:stretch/>
        </p:blipFill>
        <p:spPr>
          <a:xfrm>
            <a:off x="4406081" y="4553565"/>
            <a:ext cx="6096014" cy="20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6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0"/>
            <a:ext cx="12192000" cy="1090239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0" y="41636"/>
            <a:ext cx="1300766" cy="6858000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-51516" y="-4773"/>
            <a:ext cx="15583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WOW WORD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Semiotic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" name="Google Shape;99;p14"/>
          <p:cNvCxnSpPr/>
          <p:nvPr/>
        </p:nvCxnSpPr>
        <p:spPr>
          <a:xfrm rot="10800000">
            <a:off x="0" y="1090239"/>
            <a:ext cx="14166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14"/>
          <p:cNvSpPr txBox="1"/>
          <p:nvPr/>
        </p:nvSpPr>
        <p:spPr>
          <a:xfrm>
            <a:off x="1300766" y="32944"/>
            <a:ext cx="68978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GB" sz="28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Components of fitness </a:t>
            </a:r>
            <a:endParaRPr lang="en-GB" sz="2800" b="1" u="sng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en-GB" sz="28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ANSWERS</a:t>
            </a:r>
            <a:endParaRPr lang="en-GB" sz="2800" b="1" u="sng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endParaRPr lang="en-GB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8446376" y="-4773"/>
            <a:ext cx="34979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Literacy outcome: Use the key words correctly.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Challenge: Can you identify a fitness test for each component?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-1" y="1287887"/>
            <a:ext cx="1593112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Words: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1593111" y="1298519"/>
            <a:ext cx="9005777" cy="87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Task: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 – Power, Coordination, Reaction Time, Agility, Balance,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 – Power,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 – Flexibility,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 – Muscular Endurance, Muscular Strength, Aerobic Endurance, Body Composition, Flexibility, Speed,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 – Circuit Training </a:t>
            </a: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 – 220 - 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7 – Agility </a:t>
            </a: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8 – Flexibility</a:t>
            </a: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9 –Aerobic Endurance</a:t>
            </a: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10 – Interval Training </a:t>
            </a: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29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ED755-0D42-C952-FD48-4C911BF4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Principles of training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784B5-486A-A41F-376B-5BBEBAC1AAB3}"/>
              </a:ext>
            </a:extLst>
          </p:cNvPr>
          <p:cNvSpPr txBox="1"/>
          <p:nvPr/>
        </p:nvSpPr>
        <p:spPr>
          <a:xfrm>
            <a:off x="518406" y="1970314"/>
            <a:ext cx="4550023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>
                <a:highlight>
                  <a:srgbClr val="FFFF00"/>
                </a:highlight>
              </a:rPr>
              <a:t>Basic </a:t>
            </a:r>
            <a:r>
              <a:rPr lang="en-GB" sz="2400" u="sng"/>
              <a:t>Principles of Training </a:t>
            </a:r>
          </a:p>
          <a:p>
            <a:endParaRPr lang="en-GB" sz="2400"/>
          </a:p>
          <a:p>
            <a:r>
              <a:rPr lang="en-GB" sz="2400" b="1"/>
              <a:t>FITT</a:t>
            </a:r>
          </a:p>
          <a:p>
            <a:endParaRPr lang="en-GB" sz="2400"/>
          </a:p>
          <a:p>
            <a:r>
              <a:rPr lang="en-GB" sz="2400"/>
              <a:t>F - Frequency </a:t>
            </a:r>
            <a:r>
              <a:rPr lang="en-GB" sz="1400"/>
              <a:t>(how often to train per week)</a:t>
            </a:r>
          </a:p>
          <a:p>
            <a:r>
              <a:rPr lang="en-GB" sz="2400"/>
              <a:t>I - Intensity</a:t>
            </a:r>
            <a:r>
              <a:rPr lang="en-GB" sz="1400"/>
              <a:t> (how hard to train)</a:t>
            </a:r>
          </a:p>
          <a:p>
            <a:r>
              <a:rPr lang="en-GB" sz="2400"/>
              <a:t>T - Time </a:t>
            </a:r>
            <a:r>
              <a:rPr lang="en-GB" sz="1400"/>
              <a:t>(how long to train, for each session)</a:t>
            </a:r>
          </a:p>
          <a:p>
            <a:r>
              <a:rPr lang="en-GB" sz="2400"/>
              <a:t>T - Type </a:t>
            </a:r>
            <a:r>
              <a:rPr lang="en-GB" sz="1400"/>
              <a:t>(which training method to use to target the components of fitness that needs improving)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B9A8-C0D8-2488-9844-FAF99FBC6297}"/>
              </a:ext>
            </a:extLst>
          </p:cNvPr>
          <p:cNvSpPr txBox="1"/>
          <p:nvPr/>
        </p:nvSpPr>
        <p:spPr>
          <a:xfrm>
            <a:off x="5092472" y="1970314"/>
            <a:ext cx="6951378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u="sng">
                <a:highlight>
                  <a:srgbClr val="FFFF00"/>
                </a:highlight>
              </a:rPr>
              <a:t>Additional </a:t>
            </a:r>
            <a:r>
              <a:rPr lang="en-GB" sz="2000" u="sng"/>
              <a:t>Principles of Training </a:t>
            </a:r>
          </a:p>
          <a:p>
            <a:endParaRPr lang="en-GB" sz="2000"/>
          </a:p>
          <a:p>
            <a:r>
              <a:rPr lang="en-GB" sz="2000" b="1"/>
              <a:t>RIPS + VAR</a:t>
            </a:r>
          </a:p>
          <a:p>
            <a:endParaRPr lang="en-GB" sz="2000" b="1"/>
          </a:p>
          <a:p>
            <a:r>
              <a:rPr lang="en-GB" sz="2000"/>
              <a:t>R - Rest and recovery </a:t>
            </a:r>
            <a:r>
              <a:rPr lang="en-GB" sz="1400"/>
              <a:t>(sports performers need rest to allow body to adapt)</a:t>
            </a:r>
          </a:p>
          <a:p>
            <a:r>
              <a:rPr lang="en-GB" sz="2000"/>
              <a:t>I - Individual differences </a:t>
            </a:r>
            <a:r>
              <a:rPr lang="en-GB" sz="1400"/>
              <a:t>(meet individual needs of participant)</a:t>
            </a:r>
          </a:p>
          <a:p>
            <a:r>
              <a:rPr lang="en-GB" sz="2000"/>
              <a:t>P - Progressive Overload </a:t>
            </a:r>
            <a:r>
              <a:rPr lang="en-GB" sz="1400"/>
              <a:t>(gradually increase intensity)</a:t>
            </a:r>
          </a:p>
          <a:p>
            <a:r>
              <a:rPr lang="en-GB" sz="2000"/>
              <a:t>S - Specificity </a:t>
            </a:r>
            <a:r>
              <a:rPr lang="en-GB" sz="1400"/>
              <a:t>(specific to individuals activity or sport or training goals)</a:t>
            </a:r>
          </a:p>
          <a:p>
            <a:endParaRPr lang="en-GB" sz="2000"/>
          </a:p>
          <a:p>
            <a:r>
              <a:rPr lang="en-GB" sz="2000"/>
              <a:t>V - Variation </a:t>
            </a:r>
            <a:r>
              <a:rPr lang="en-GB" sz="1400"/>
              <a:t>(different activities to avoid getting bored)</a:t>
            </a:r>
          </a:p>
          <a:p>
            <a:r>
              <a:rPr lang="en-GB" sz="2000"/>
              <a:t>A - Adaptation </a:t>
            </a:r>
            <a:r>
              <a:rPr lang="en-GB" sz="1400"/>
              <a:t>(how body reacts to training loads by increasing its ability to cope with those loads)</a:t>
            </a:r>
          </a:p>
          <a:p>
            <a:r>
              <a:rPr lang="en-GB" sz="2000"/>
              <a:t>R - Reversibility</a:t>
            </a:r>
            <a:r>
              <a:rPr lang="en-GB" sz="1400"/>
              <a:t> (if training stops or intensity is too low, training effects are reversed)</a:t>
            </a:r>
          </a:p>
          <a:p>
            <a:endParaRPr lang="en-GB" b="1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300402-02B3-EBDE-0879-7B10D8513D91}"/>
              </a:ext>
            </a:extLst>
          </p:cNvPr>
          <p:cNvCxnSpPr/>
          <p:nvPr/>
        </p:nvCxnSpPr>
        <p:spPr>
          <a:xfrm>
            <a:off x="4994332" y="1566863"/>
            <a:ext cx="10886" cy="407125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19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5F393F28-BD56-537B-BF67-0042DB7A6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>
            <a:extLst>
              <a:ext uri="{FF2B5EF4-FFF2-40B4-BE49-F238E27FC236}">
                <a16:creationId xmlns:a16="http://schemas.microsoft.com/office/drawing/2014/main" id="{9A3CC3B8-0DEF-6DD5-C89E-CA4FC3F8592A}"/>
              </a:ext>
            </a:extLst>
          </p:cNvPr>
          <p:cNvSpPr/>
          <p:nvPr/>
        </p:nvSpPr>
        <p:spPr>
          <a:xfrm>
            <a:off x="0" y="0"/>
            <a:ext cx="12192000" cy="1090239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719B643F-E10B-B170-D200-A88B81765C04}"/>
              </a:ext>
            </a:extLst>
          </p:cNvPr>
          <p:cNvSpPr/>
          <p:nvPr/>
        </p:nvSpPr>
        <p:spPr>
          <a:xfrm>
            <a:off x="0" y="41636"/>
            <a:ext cx="1300766" cy="6858000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5E2B1E91-1C90-03FF-8B6E-574480EEEAC5}"/>
              </a:ext>
            </a:extLst>
          </p:cNvPr>
          <p:cNvSpPr txBox="1"/>
          <p:nvPr/>
        </p:nvSpPr>
        <p:spPr>
          <a:xfrm>
            <a:off x="-51516" y="-4773"/>
            <a:ext cx="15583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WOW WORD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" name="Google Shape;87;p13">
            <a:extLst>
              <a:ext uri="{FF2B5EF4-FFF2-40B4-BE49-F238E27FC236}">
                <a16:creationId xmlns:a16="http://schemas.microsoft.com/office/drawing/2014/main" id="{C435DFD1-1565-E021-AF37-0A30C1CF8237}"/>
              </a:ext>
            </a:extLst>
          </p:cNvPr>
          <p:cNvCxnSpPr/>
          <p:nvPr/>
        </p:nvCxnSpPr>
        <p:spPr>
          <a:xfrm rot="10800000">
            <a:off x="0" y="1090239"/>
            <a:ext cx="14166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3">
            <a:extLst>
              <a:ext uri="{FF2B5EF4-FFF2-40B4-BE49-F238E27FC236}">
                <a16:creationId xmlns:a16="http://schemas.microsoft.com/office/drawing/2014/main" id="{CF49AFBF-B6F5-2F5B-AF8C-43F958B73FBE}"/>
              </a:ext>
            </a:extLst>
          </p:cNvPr>
          <p:cNvSpPr txBox="1"/>
          <p:nvPr/>
        </p:nvSpPr>
        <p:spPr>
          <a:xfrm>
            <a:off x="1300766" y="32944"/>
            <a:ext cx="689788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endParaRPr lang="en-GB" sz="32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Principles of training quiz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endParaRPr lang="en-GB" sz="1600" b="1" u="sng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9" name="Google Shape;89;p13">
            <a:extLst>
              <a:ext uri="{FF2B5EF4-FFF2-40B4-BE49-F238E27FC236}">
                <a16:creationId xmlns:a16="http://schemas.microsoft.com/office/drawing/2014/main" id="{3751C67A-914D-4F26-287C-21C546B706A9}"/>
              </a:ext>
            </a:extLst>
          </p:cNvPr>
          <p:cNvSpPr txBox="1"/>
          <p:nvPr/>
        </p:nvSpPr>
        <p:spPr>
          <a:xfrm>
            <a:off x="8446376" y="-4773"/>
            <a:ext cx="34979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Literacy outcome: Use the key words correctly.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Challenge: Can you identify a fitness test for each component?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>
            <a:extLst>
              <a:ext uri="{FF2B5EF4-FFF2-40B4-BE49-F238E27FC236}">
                <a16:creationId xmlns:a16="http://schemas.microsoft.com/office/drawing/2014/main" id="{23A71EF7-B40A-B470-E839-D3C353BAEBA8}"/>
              </a:ext>
            </a:extLst>
          </p:cNvPr>
          <p:cNvSpPr txBox="1"/>
          <p:nvPr/>
        </p:nvSpPr>
        <p:spPr>
          <a:xfrm>
            <a:off x="-1" y="1287887"/>
            <a:ext cx="1593112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Words: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>
            <a:extLst>
              <a:ext uri="{FF2B5EF4-FFF2-40B4-BE49-F238E27FC236}">
                <a16:creationId xmlns:a16="http://schemas.microsoft.com/office/drawing/2014/main" id="{324A8B6D-E302-C8E7-815C-D8C9E3543B23}"/>
              </a:ext>
            </a:extLst>
          </p:cNvPr>
          <p:cNvSpPr txBox="1"/>
          <p:nvPr/>
        </p:nvSpPr>
        <p:spPr>
          <a:xfrm>
            <a:off x="1593111" y="1298519"/>
            <a:ext cx="9005777" cy="87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Task:</a:t>
            </a:r>
            <a:endParaRPr dirty="0"/>
          </a:p>
          <a:p>
            <a:r>
              <a:rPr lang="en-GB" sz="20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 – Which principle of training does this statement refer to </a:t>
            </a:r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'how often the exercise is performed. (e.g. 3x a week)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2 – What does the 'S' mean in RIPS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3 – Name the principle which avoids getting bored?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4 – Which principle of training refers to the 'period of time </a:t>
            </a:r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set aside for your body to recover'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5 – Which principle of training does this phrase 'if you don't use it, you lose it' refer to?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6 – Which principle of training requires consideration for differing personal needs that each athlete may have?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7 – Which principle of training refers to the difficulty of the exercise? 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8 – Which principle of training requires a gradual increase upon the exercise demands on the </a:t>
            </a:r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athlete's body?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9 – Name what the Ts Stand for in F.I.T.T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0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10 – If an athlete damages muscle or tissue during competition, which principle of training must their coach consider?</a:t>
            </a:r>
            <a:endParaRPr lang="en-GB" sz="20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endParaRPr lang="en-GB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845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9FF841F0-8E5E-9B99-91BA-AB4EA1A3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>
            <a:extLst>
              <a:ext uri="{FF2B5EF4-FFF2-40B4-BE49-F238E27FC236}">
                <a16:creationId xmlns:a16="http://schemas.microsoft.com/office/drawing/2014/main" id="{5F528F0B-0DB2-0F4F-B503-60CA95D1E960}"/>
              </a:ext>
            </a:extLst>
          </p:cNvPr>
          <p:cNvSpPr/>
          <p:nvPr/>
        </p:nvSpPr>
        <p:spPr>
          <a:xfrm>
            <a:off x="0" y="0"/>
            <a:ext cx="12192000" cy="1090239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>
            <a:extLst>
              <a:ext uri="{FF2B5EF4-FFF2-40B4-BE49-F238E27FC236}">
                <a16:creationId xmlns:a16="http://schemas.microsoft.com/office/drawing/2014/main" id="{ECA7B717-08F8-9057-2DA6-6D29C5D3EAB0}"/>
              </a:ext>
            </a:extLst>
          </p:cNvPr>
          <p:cNvSpPr/>
          <p:nvPr/>
        </p:nvSpPr>
        <p:spPr>
          <a:xfrm>
            <a:off x="0" y="41636"/>
            <a:ext cx="1300766" cy="6858000"/>
          </a:xfrm>
          <a:prstGeom prst="rect">
            <a:avLst/>
          </a:prstGeom>
          <a:solidFill>
            <a:srgbClr val="DDEAF6"/>
          </a:solidFill>
          <a:ln w="5715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>
            <a:extLst>
              <a:ext uri="{FF2B5EF4-FFF2-40B4-BE49-F238E27FC236}">
                <a16:creationId xmlns:a16="http://schemas.microsoft.com/office/drawing/2014/main" id="{AC7C6FE4-87A0-C8FB-9697-F04C91904489}"/>
              </a:ext>
            </a:extLst>
          </p:cNvPr>
          <p:cNvSpPr txBox="1"/>
          <p:nvPr/>
        </p:nvSpPr>
        <p:spPr>
          <a:xfrm>
            <a:off x="-51516" y="-4773"/>
            <a:ext cx="155834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WOW WORD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Semiotic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" name="Google Shape;99;p14">
            <a:extLst>
              <a:ext uri="{FF2B5EF4-FFF2-40B4-BE49-F238E27FC236}">
                <a16:creationId xmlns:a16="http://schemas.microsoft.com/office/drawing/2014/main" id="{88A5017C-13E6-88A4-9E16-DDE322F58FCB}"/>
              </a:ext>
            </a:extLst>
          </p:cNvPr>
          <p:cNvCxnSpPr/>
          <p:nvPr/>
        </p:nvCxnSpPr>
        <p:spPr>
          <a:xfrm rot="10800000">
            <a:off x="0" y="1090239"/>
            <a:ext cx="1416676" cy="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79A4F949-5967-5532-0A38-318D0B93999D}"/>
              </a:ext>
            </a:extLst>
          </p:cNvPr>
          <p:cNvSpPr txBox="1"/>
          <p:nvPr/>
        </p:nvSpPr>
        <p:spPr>
          <a:xfrm>
            <a:off x="1300766" y="32944"/>
            <a:ext cx="68978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GB" sz="28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Principles of training </a:t>
            </a:r>
            <a:endParaRPr lang="en-GB" sz="2800" b="1" u="sng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en-GB" sz="2800" b="1" u="sng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ANSWERS</a:t>
            </a:r>
            <a:endParaRPr lang="en-GB" sz="2800" b="1" u="sng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endParaRPr lang="en-GB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9660D595-971D-9374-C08D-3F00AD3DB0AE}"/>
              </a:ext>
            </a:extLst>
          </p:cNvPr>
          <p:cNvSpPr txBox="1"/>
          <p:nvPr/>
        </p:nvSpPr>
        <p:spPr>
          <a:xfrm>
            <a:off x="8446376" y="-4773"/>
            <a:ext cx="34979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Literacy outcome: Use the key words correctly.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Challenge: Can you identify a fitness test for each component?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>
            <a:extLst>
              <a:ext uri="{FF2B5EF4-FFF2-40B4-BE49-F238E27FC236}">
                <a16:creationId xmlns:a16="http://schemas.microsoft.com/office/drawing/2014/main" id="{8D31EC12-C07E-FEF9-F2A3-84A9F143AE3B}"/>
              </a:ext>
            </a:extLst>
          </p:cNvPr>
          <p:cNvSpPr txBox="1"/>
          <p:nvPr/>
        </p:nvSpPr>
        <p:spPr>
          <a:xfrm>
            <a:off x="-1" y="1287887"/>
            <a:ext cx="1593112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Key Words: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>
            <a:extLst>
              <a:ext uri="{FF2B5EF4-FFF2-40B4-BE49-F238E27FC236}">
                <a16:creationId xmlns:a16="http://schemas.microsoft.com/office/drawing/2014/main" id="{D12827D0-C628-2D38-388B-340F037E3B0B}"/>
              </a:ext>
            </a:extLst>
          </p:cNvPr>
          <p:cNvSpPr txBox="1"/>
          <p:nvPr/>
        </p:nvSpPr>
        <p:spPr>
          <a:xfrm>
            <a:off x="1593111" y="1298519"/>
            <a:ext cx="9005777" cy="87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Task:</a:t>
            </a:r>
            <a:endParaRPr/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 – Frequency </a:t>
            </a:r>
            <a:endParaRPr lang="en-GB" sz="2800" b="1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 – Specificity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 – Variation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4 – Rest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5 – Reversibility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6 – Individuals needs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7 – Intensity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8 – Progressive Overload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9 – Time and Type 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10 – Rest + Recovery</a:t>
            </a: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endParaRPr lang="en-GB" sz="16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2800" b="1" dirty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34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D3F79978-CE1A-4AC8-A515-202111872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83" y="1620296"/>
            <a:ext cx="8429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en-US" sz="2400">
                <a:solidFill>
                  <a:schemeClr val="tx1"/>
                </a:solidFill>
                <a:latin typeface="Calibri"/>
                <a:cs typeface="Calibri"/>
              </a:rPr>
              <a:t>An estimate of </a:t>
            </a:r>
            <a:r>
              <a:rPr lang="en-GB" altLang="en-US" sz="2400" b="1">
                <a:solidFill>
                  <a:schemeClr val="tx1"/>
                </a:solidFill>
                <a:highlight>
                  <a:srgbClr val="FFFF00"/>
                </a:highlight>
                <a:latin typeface="Calibri"/>
                <a:cs typeface="Calibri"/>
              </a:rPr>
              <a:t>maximum heart rate</a:t>
            </a:r>
            <a:r>
              <a:rPr lang="en-GB" altLang="en-US" sz="2400" b="1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GB" altLang="en-US" sz="2400">
                <a:solidFill>
                  <a:schemeClr val="tx1"/>
                </a:solidFill>
                <a:latin typeface="Calibri"/>
                <a:cs typeface="Calibri"/>
              </a:rPr>
              <a:t>is calculated as: </a:t>
            </a:r>
            <a:endParaRPr lang="en-GB" altLang="en-US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3C22990-D327-4C83-8E70-80C6EB3FF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35" y="4083873"/>
            <a:ext cx="64645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Worked example: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25 year-old would have a maximum heart rate of: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 – 25 = 195bpm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C8C1F6-3704-4392-B3F2-EB573BF893C9}"/>
              </a:ext>
            </a:extLst>
          </p:cNvPr>
          <p:cNvGrpSpPr/>
          <p:nvPr/>
        </p:nvGrpSpPr>
        <p:grpSpPr>
          <a:xfrm>
            <a:off x="2301653" y="2217729"/>
            <a:ext cx="7416800" cy="865188"/>
            <a:chOff x="2529355" y="2074691"/>
            <a:chExt cx="7416800" cy="865188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8E654D35-2B92-4246-91BB-2558038EE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9355" y="2074691"/>
              <a:ext cx="7416800" cy="8651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931D7BA2-F608-46E6-B480-051EADF18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718" y="2219916"/>
              <a:ext cx="7056437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SzTx/>
                <a:buFontTx/>
                <a:buNone/>
              </a:pPr>
              <a:r>
                <a:rPr lang="en-GB" altLang="en-US" sz="2800">
                  <a:solidFill>
                    <a:schemeClr val="tx1"/>
                  </a:solidFill>
                  <a:latin typeface="Arial" panose="020B0604020202020204" pitchFamily="34" charset="0"/>
                </a:rPr>
                <a:t>Maximum Heart Rate (MHR) = 220 – age</a:t>
              </a:r>
            </a:p>
          </p:txBody>
        </p:sp>
      </p:grpSp>
      <p:pic>
        <p:nvPicPr>
          <p:cNvPr id="47111" name="Picture 3" descr="heart2.jpg">
            <a:extLst>
              <a:ext uri="{FF2B5EF4-FFF2-40B4-BE49-F238E27FC236}">
                <a16:creationId xmlns:a16="http://schemas.microsoft.com/office/drawing/2014/main" id="{70C7EFAC-8EF4-4118-BB63-569FDCD33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81" y="3326246"/>
            <a:ext cx="2684067" cy="268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DA42A3-2D61-4A35-8B7D-F2B0C290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/>
              <a:t>Target zones</a:t>
            </a:r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1EB849-E295-08CB-D41F-9E07E8E4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386" y="3222440"/>
            <a:ext cx="7416800" cy="865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 anchor="ctr"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Aerobic training zone 50%-80% (with oxygen)</a:t>
            </a:r>
          </a:p>
          <a:p>
            <a:pPr>
              <a:defRPr/>
            </a:pP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Anaerobic training zone 80%-90% (without oxygen)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c83d09-98f2-4b05-83a4-f8231922174d">
      <Terms xmlns="http://schemas.microsoft.com/office/infopath/2007/PartnerControls"/>
    </lcf76f155ced4ddcb4097134ff3c332f>
    <TaxCatchAll xmlns="29d82006-19ed-4e62-a1bf-d2064a63fff4" xsi:nil="true"/>
    <SharedWithUsers xmlns="29d82006-19ed-4e62-a1bf-d2064a63fff4">
      <UserInfo>
        <DisplayName>Mr M Grice</DisplayName>
        <AccountId>21</AccountId>
        <AccountType/>
      </UserInfo>
      <UserInfo>
        <DisplayName>Mrs A Hackney</DisplayName>
        <AccountId>78</AccountId>
        <AccountType/>
      </UserInfo>
      <UserInfo>
        <DisplayName>Mr J Beasley</DisplayName>
        <AccountId>311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5B9AAD8F77D4E96DE01F15D3C6ECD" ma:contentTypeVersion="15" ma:contentTypeDescription="Create a new document." ma:contentTypeScope="" ma:versionID="ad90405fcdedb70da4069cf49b1b3135">
  <xsd:schema xmlns:xsd="http://www.w3.org/2001/XMLSchema" xmlns:xs="http://www.w3.org/2001/XMLSchema" xmlns:p="http://schemas.microsoft.com/office/2006/metadata/properties" xmlns:ns2="24c83d09-98f2-4b05-83a4-f8231922174d" xmlns:ns3="29d82006-19ed-4e62-a1bf-d2064a63fff4" targetNamespace="http://schemas.microsoft.com/office/2006/metadata/properties" ma:root="true" ma:fieldsID="24ff0d1587c85a95984b5bd781cdea49" ns2:_="" ns3:_="">
    <xsd:import namespace="24c83d09-98f2-4b05-83a4-f8231922174d"/>
    <xsd:import namespace="29d82006-19ed-4e62-a1bf-d2064a63ff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83d09-98f2-4b05-83a4-f823192217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82006-19ed-4e62-a1bf-d2064a63ff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2f6ab8-6b11-4f7d-a16b-4913732a41f5}" ma:internalName="TaxCatchAll" ma:showField="CatchAllData" ma:web="29d82006-19ed-4e62-a1bf-d2064a63ff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B1B98D-655F-4212-B2C1-700617D62A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D87907-D1FE-4B14-B457-999C1E8818B9}">
  <ds:schemaRefs>
    <ds:schemaRef ds:uri="24c83d09-98f2-4b05-83a4-f8231922174d"/>
    <ds:schemaRef ds:uri="29d82006-19ed-4e62-a1bf-d2064a63fff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7F4DFA-82F2-40AF-BDBE-27433863D21A}">
  <ds:schemaRefs>
    <ds:schemaRef ds:uri="24c83d09-98f2-4b05-83a4-f8231922174d"/>
    <ds:schemaRef ds:uri="29d82006-19ed-4e62-a1bf-d2064a63ff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47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BTEC Sport - Revision </vt:lpstr>
      <vt:lpstr>Learning Aim A - </vt:lpstr>
      <vt:lpstr>Skill related   - Agility   - Balance   - Coordination   - Power   - Reaction time  </vt:lpstr>
      <vt:lpstr>PowerPoint Presentation</vt:lpstr>
      <vt:lpstr>PowerPoint Presentation</vt:lpstr>
      <vt:lpstr>Principles of training</vt:lpstr>
      <vt:lpstr>PowerPoint Presentation</vt:lpstr>
      <vt:lpstr>PowerPoint Presentation</vt:lpstr>
      <vt:lpstr>Target zones</vt:lpstr>
      <vt:lpstr>Rate of Perceived Exertion</vt:lpstr>
      <vt:lpstr>Rate of Perceived Exertion</vt:lpstr>
      <vt:lpstr>1 Rep MAX and 15 Rep Max</vt:lpstr>
      <vt:lpstr>Learning Aim B -  INVESTIGATE FITNESS TESTING TO DETERMINE FITNESS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Aim C</vt:lpstr>
      <vt:lpstr>Aerobic Endurance Training</vt:lpstr>
      <vt:lpstr>Flexibility training</vt:lpstr>
      <vt:lpstr>Muscular Endurance/Strength Training</vt:lpstr>
      <vt:lpstr>Speed training</vt:lpstr>
      <vt:lpstr>Agility training</vt:lpstr>
      <vt:lpstr>Power training</vt:lpstr>
      <vt:lpstr>Choosing training methods</vt:lpstr>
      <vt:lpstr>Cardiorespiratory effects of training (Long term)</vt:lpstr>
      <vt:lpstr>Musculoskeletal effects of training (long term)</vt:lpstr>
      <vt:lpstr>Learning Aim D</vt:lpstr>
      <vt:lpstr>Fitness Programmes</vt:lpstr>
      <vt:lpstr>Motivation</vt:lpstr>
      <vt:lpstr>Goal Setting- SMARTER</vt:lpstr>
      <vt:lpstr>Example question</vt:lpstr>
      <vt:lpstr>Mark scheme</vt:lpstr>
      <vt:lpstr>Example question</vt:lpstr>
      <vt:lpstr>Mark scheme</vt:lpstr>
      <vt:lpstr>Example question</vt:lpstr>
      <vt:lpstr>Mark scheme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86</cp:revision>
  <dcterms:created xsi:type="dcterms:W3CDTF">2024-04-16T11:06:58Z</dcterms:created>
  <dcterms:modified xsi:type="dcterms:W3CDTF">2025-03-14T09:38:24Z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0x010100D6D5B9AAD8F77D4E96DE01F15D3C6ECD</vt:lpwstr>
  </property>
  <property fmtid="{D5CDD505-2E9C-101B-9397-08002B2CF9AE}" pid="3" name="MediaServiceImageTags">
    <vt:lpwstr/>
  </property>
</Properties>
</file>